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22B817-3A8A-35A3-6DF0-7B59015331C7}" v="89" dt="2019-06-18T17:31:37.083"/>
    <p1510:client id="{8E691301-69A0-A504-C8A0-0F70E9959F6D}" v="197" dt="2019-06-18T18:22:23.6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62" d="100"/>
          <a:sy n="62" d="100"/>
        </p:scale>
        <p:origin x="1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752FD7-76EF-4EBF-8807-5A08A9C8EA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0508" cy="1240729"/>
          </a:xfrm>
        </p:spPr>
        <p:txBody>
          <a:bodyPr/>
          <a:lstStyle/>
          <a:p>
            <a:r>
              <a:rPr lang="ko-KR" altLang="tr-TR" sz="4000" dirty="0">
                <a:latin typeface="HYMyeongJo-Extra"/>
                <a:ea typeface="HYMyeongJo-Extra"/>
                <a:cs typeface="Calibri Light"/>
              </a:rPr>
              <a:t/>
            </a:r>
            <a:br>
              <a:rPr lang="ko-KR" altLang="tr-TR" sz="4000" dirty="0">
                <a:latin typeface="HYMyeongJo-Extra"/>
                <a:ea typeface="HYMyeongJo-Extra"/>
                <a:cs typeface="Calibri Light"/>
              </a:rPr>
            </a:br>
            <a:r>
              <a:rPr lang="ko-KR" altLang="tr-TR" sz="4000">
                <a:latin typeface="HYMyeongJo-Extra"/>
                <a:ea typeface="HYMyeongJo-Extra"/>
                <a:cs typeface="Calibri Light"/>
              </a:rPr>
              <a:t>아두이노를 이용한 안전 </a:t>
            </a:r>
            <a:r>
              <a:rPr lang="ko-KR" altLang="tr-TR" sz="4000" err="1">
                <a:latin typeface="HYMyeongJo-Extra"/>
                <a:ea typeface="HYMyeongJo-Extra"/>
                <a:cs typeface="Calibri Light"/>
              </a:rPr>
              <a:t>개폐장치</a:t>
            </a:r>
            <a:endParaRPr lang="ko-KR" altLang="tr-TR" sz="4000">
              <a:latin typeface="HYMyeongJo-Extra"/>
              <a:ea typeface="HYMyeongJo-Extra"/>
              <a:cs typeface="Calibri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4C8D8C1-1062-49B2-BB56-D9F8E5DA6E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0" rIns="91440" bIns="45720" rtlCol="0" anchor="t">
            <a:normAutofit/>
          </a:bodyPr>
          <a:lstStyle/>
          <a:p>
            <a:r>
              <a:rPr lang="ko-KR" altLang="tr-TR" dirty="0">
                <a:latin typeface="HYGothic-Extra"/>
                <a:ea typeface="HYGothic-Extra"/>
              </a:rPr>
              <a:t>8조</a:t>
            </a:r>
          </a:p>
          <a:p>
            <a:r>
              <a:rPr lang="ko-KR" altLang="tr-TR" dirty="0">
                <a:latin typeface="HYGothic-Extra"/>
                <a:ea typeface="HYGothic-Extra"/>
              </a:rPr>
              <a:t>2017 </a:t>
            </a:r>
            <a:r>
              <a:rPr lang="ko-KR" altLang="tr-TR" err="1">
                <a:latin typeface="HYGothic-Extra"/>
                <a:ea typeface="HYGothic-Extra"/>
              </a:rPr>
              <a:t>김태호</a:t>
            </a:r>
            <a:endParaRPr lang="ko-KR" altLang="tr-TR">
              <a:latin typeface="HYGothic-Extra"/>
              <a:ea typeface="HYGothic-Extra"/>
            </a:endParaRPr>
          </a:p>
          <a:p>
            <a:r>
              <a:rPr lang="ko-KR" altLang="tr-TR" dirty="0">
                <a:latin typeface="HYGothic-Extra"/>
                <a:ea typeface="HYGothic-Extra"/>
              </a:rPr>
              <a:t>20173235 </a:t>
            </a:r>
            <a:r>
              <a:rPr lang="ko-KR" altLang="tr-TR" err="1">
                <a:latin typeface="HYGothic-Extra"/>
                <a:ea typeface="HYGothic-Extra"/>
              </a:rPr>
              <a:t>조병언</a:t>
            </a:r>
            <a:endParaRPr lang="ko-KR" altLang="tr-TR">
              <a:latin typeface="HYGothic-Extra"/>
              <a:ea typeface="HYGothic-Extra"/>
            </a:endParaRPr>
          </a:p>
        </p:txBody>
      </p:sp>
    </p:spTree>
    <p:extLst>
      <p:ext uri="{BB962C8B-B14F-4D97-AF65-F5344CB8AC3E}">
        <p14:creationId xmlns:p14="http://schemas.microsoft.com/office/powerpoint/2010/main" val="42628684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2366EBA-92FD-44AE-87A9-25E5135EB2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37F5FC-01F7-4EB4-81E7-C27D917E95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4B0CFF10-4805-4BFA-961B-1F60DAEB94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xmlns="" id="{BE054536-C03E-4857-B4AE-D687A58F9A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xmlns="" id="{FE33E51C-23D8-43F5-98C4-A2ED2C4C99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xmlns="" id="{89E18891-DEB2-4CFD-A907-2868B2A910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xmlns="" id="{0002C1BB-DB60-4314-A2FC-203E54D94C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xmlns="" id="{9B75BDFA-6D78-4FB1-9F21-5280855C49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xmlns="" id="{0B632D6B-A327-41AB-BBCF-9A03AD2AB7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xmlns="" id="{F514BBC5-1736-4813-BECB-5A6B6738E5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xmlns="" id="{94A2C868-7AEC-4209-BFA3-7185B11D33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xmlns="" id="{FF56CB70-2B25-4695-ADC8-6092D0D112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xmlns="" id="{BA411BEF-2182-4458-B9AF-1634B5C23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xmlns="" id="{53F27E63-3F11-4C85-AC72-1EE8508C4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xmlns="" id="{68B589BA-F70F-4E0B-94B9-EEB83EDF3F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xmlns="" id="{9D0B991D-CB0A-415F-8D77-A5565F66F0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xmlns="" id="{701E99DE-74F0-41D1-BBF4-5A57053BB6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xmlns="" id="{C02EE40A-8F17-4182-9495-9506463B79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xmlns="" id="{924210CA-0A35-4127-925F-D4084B7DC3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xmlns="" id="{DC13CEF1-DD2D-474C-B81C-820CEF3D9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xmlns="" id="{F889481A-8038-43E6-8EF1-A5F802CEDF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xmlns="" id="{128BD14A-9093-4854-A73A-F666B2ED2D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22D884F4-76EC-4371-B903-E79CF191E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xmlns="" id="{7C462C46-EFB7-4580-9921-DFC346FCC3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6CB178-9CEF-42DA-877C-9398A5F9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485" y="841375"/>
            <a:ext cx="6230857" cy="123057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600" dirty="0" err="1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아두이노</a:t>
            </a:r>
            <a:r>
              <a:rPr lang="ko-KR" altLang="en-US" sz="3600" dirty="0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 코드</a:t>
            </a:r>
            <a:endParaRPr lang="ko-KR" altLang="en-US" sz="3600">
              <a:solidFill>
                <a:schemeClr val="accent1"/>
              </a:solidFill>
              <a:latin typeface="HYGothic-Extra"/>
              <a:ea typeface="HYGothic-Extra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xmlns="" id="{B8B918B4-AB10-4E3A-916E-A9625586EA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79B04-725A-4EA8-8A7D-A292A24F4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487" y="2249046"/>
            <a:ext cx="6123783" cy="4304566"/>
          </a:xfrm>
        </p:spPr>
        <p:txBody>
          <a:bodyPr anchor="t">
            <a:normAutofit/>
          </a:bodyPr>
          <a:lstStyle/>
          <a:p>
            <a:r>
              <a:rPr lang="ko-KR" altLang="en-US" sz="1600" dirty="0" err="1">
                <a:latin typeface="HYGothic-Extra"/>
                <a:ea typeface="HYGothic-Extra"/>
                <a:cs typeface="+mn-lt"/>
              </a:rPr>
              <a:t>아두이노</a:t>
            </a:r>
            <a:r>
              <a:rPr lang="ko-KR" altLang="en-US" sz="1600" dirty="0">
                <a:latin typeface="HYGothic-Extra"/>
                <a:ea typeface="HYGothic-Extra"/>
                <a:cs typeface="+mn-lt"/>
              </a:rPr>
              <a:t> 메인 루프</a:t>
            </a:r>
          </a:p>
          <a:p>
            <a:r>
              <a:rPr lang="en-US" sz="1600" dirty="0">
                <a:ea typeface="+mn-lt"/>
                <a:cs typeface="+mn-lt"/>
              </a:rPr>
              <a:t>if (</a:t>
            </a:r>
            <a:r>
              <a:rPr lang="en-US" sz="1600" dirty="0" err="1">
                <a:ea typeface="+mn-lt"/>
                <a:cs typeface="+mn-lt"/>
              </a:rPr>
              <a:t>digitalRead</a:t>
            </a:r>
            <a:r>
              <a:rPr lang="en-US" sz="1600" dirty="0">
                <a:ea typeface="+mn-lt"/>
                <a:cs typeface="+mn-lt"/>
              </a:rPr>
              <a:t>(2) == LOW) </a:t>
            </a:r>
            <a:r>
              <a:rPr lang="en-US" sz="1600" dirty="0" smtClean="0">
                <a:ea typeface="+mn-lt"/>
                <a:cs typeface="+mn-lt"/>
              </a:rPr>
              <a:t>{ </a:t>
            </a:r>
            <a:endParaRPr lang="en-US" altLang="ko-KR" sz="1600" dirty="0" smtClean="0">
              <a:latin typeface="HYGothic-Extra"/>
              <a:ea typeface="맑은 고딕"/>
              <a:cs typeface="+mn-lt"/>
            </a:endParaRPr>
          </a:p>
          <a:p>
            <a:r>
              <a:rPr lang="en-US" sz="1600" dirty="0" err="1" smtClean="0">
                <a:ea typeface="+mn-lt"/>
                <a:cs typeface="+mn-lt"/>
              </a:rPr>
              <a:t>digitalWrite</a:t>
            </a:r>
            <a:r>
              <a:rPr lang="en-US" sz="1600" dirty="0" smtClean="0">
                <a:ea typeface="+mn-lt"/>
                <a:cs typeface="+mn-lt"/>
              </a:rPr>
              <a:t>(11, LOW);</a:t>
            </a:r>
            <a:endParaRPr lang="en-US" dirty="0" smtClean="0"/>
          </a:p>
          <a:p>
            <a:r>
              <a:rPr lang="en-US" sz="1600" dirty="0" err="1" smtClean="0">
                <a:ea typeface="+mn-lt"/>
                <a:cs typeface="+mn-lt"/>
              </a:rPr>
              <a:t>Serial.write</a:t>
            </a:r>
            <a:r>
              <a:rPr lang="en-US" sz="1600" dirty="0" smtClean="0">
                <a:ea typeface="+mn-lt"/>
                <a:cs typeface="+mn-lt"/>
              </a:rPr>
              <a:t>(v);</a:t>
            </a:r>
            <a:endParaRPr lang="en-US" dirty="0" smtClean="0"/>
          </a:p>
          <a:p>
            <a:r>
              <a:rPr lang="en-US" sz="1600" dirty="0" smtClean="0">
                <a:ea typeface="+mn-lt"/>
                <a:cs typeface="+mn-lt"/>
              </a:rPr>
              <a:t>}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else if (</a:t>
            </a:r>
            <a:r>
              <a:rPr lang="en-US" sz="1600" dirty="0" err="1">
                <a:ea typeface="+mn-lt"/>
                <a:cs typeface="+mn-lt"/>
              </a:rPr>
              <a:t>digitalRead</a:t>
            </a:r>
            <a:r>
              <a:rPr lang="en-US" sz="1600" dirty="0">
                <a:ea typeface="+mn-lt"/>
                <a:cs typeface="+mn-lt"/>
              </a:rPr>
              <a:t>(2) == HIGH) { 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 err="1">
                <a:ea typeface="+mn-lt"/>
                <a:cs typeface="+mn-lt"/>
              </a:rPr>
              <a:t>digitalWrite</a:t>
            </a:r>
            <a:r>
              <a:rPr lang="en-US" sz="1600" dirty="0">
                <a:ea typeface="+mn-lt"/>
                <a:cs typeface="+mn-lt"/>
              </a:rPr>
              <a:t>(11, HIGH);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c = 0;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}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}</a:t>
            </a:r>
            <a:endParaRPr lang="en-US" dirty="0"/>
          </a:p>
          <a:p>
            <a:endParaRPr lang="en-US" sz="1600" dirty="0"/>
          </a:p>
          <a:p>
            <a:endParaRPr lang="ko-KR" altLang="en-US" sz="16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145837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2366EBA-92FD-44AE-87A9-25E5135EB2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37F5FC-01F7-4EB4-81E7-C27D917E95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4B0CFF10-4805-4BFA-961B-1F60DAEB94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xmlns="" id="{BE054536-C03E-4857-B4AE-D687A58F9A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xmlns="" id="{FE33E51C-23D8-43F5-98C4-A2ED2C4C99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xmlns="" id="{89E18891-DEB2-4CFD-A907-2868B2A910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xmlns="" id="{0002C1BB-DB60-4314-A2FC-203E54D94C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xmlns="" id="{9B75BDFA-6D78-4FB1-9F21-5280855C49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xmlns="" id="{0B632D6B-A327-41AB-BBCF-9A03AD2AB7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xmlns="" id="{F514BBC5-1736-4813-BECB-5A6B6738E5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xmlns="" id="{94A2C868-7AEC-4209-BFA3-7185B11D33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xmlns="" id="{FF56CB70-2B25-4695-ADC8-6092D0D112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xmlns="" id="{BA411BEF-2182-4458-B9AF-1634B5C23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xmlns="" id="{53F27E63-3F11-4C85-AC72-1EE8508C4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xmlns="" id="{68B589BA-F70F-4E0B-94B9-EEB83EDF3F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xmlns="" id="{9D0B991D-CB0A-415F-8D77-A5565F66F0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xmlns="" id="{701E99DE-74F0-41D1-BBF4-5A57053BB6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xmlns="" id="{C02EE40A-8F17-4182-9495-9506463B79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xmlns="" id="{924210CA-0A35-4127-925F-D4084B7DC3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xmlns="" id="{DC13CEF1-DD2D-474C-B81C-820CEF3D9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xmlns="" id="{F889481A-8038-43E6-8EF1-A5F802CEDF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xmlns="" id="{128BD14A-9093-4854-A73A-F666B2ED2D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22D884F4-76EC-4371-B903-E79CF191E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xmlns="" id="{7C462C46-EFB7-4580-9921-DFC346FCC3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6CB178-9CEF-42DA-877C-9398A5F9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485" y="841375"/>
            <a:ext cx="6230857" cy="123057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600" dirty="0" err="1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프로세싱</a:t>
            </a:r>
            <a:r>
              <a:rPr lang="ko-KR" altLang="en-US" sz="3600" dirty="0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 코드</a:t>
            </a:r>
            <a:endParaRPr lang="ko-KR" altLang="en-US" sz="3600" dirty="0">
              <a:solidFill>
                <a:schemeClr val="accent1"/>
              </a:solidFill>
              <a:latin typeface="HYGothic-Extra"/>
              <a:ea typeface="HYGothic-Extra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xmlns="" id="{B8B918B4-AB10-4E3A-916E-A9625586EA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79B04-725A-4EA8-8A7D-A292A24F4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487" y="2249046"/>
            <a:ext cx="6123783" cy="4304566"/>
          </a:xfrm>
        </p:spPr>
        <p:txBody>
          <a:bodyPr anchor="t">
            <a:normAutofit/>
          </a:bodyPr>
          <a:lstStyle/>
          <a:p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프로세싱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 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기본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 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세팅</a:t>
            </a:r>
          </a:p>
          <a:p>
            <a:r>
              <a:rPr lang="en-US" altLang="ko-KR" sz="1600" dirty="0">
                <a:ea typeface="+mn-lt"/>
                <a:cs typeface="+mn-lt"/>
              </a:rPr>
              <a:t>void setup() { </a:t>
            </a:r>
            <a:endParaRPr lang="ko-KR" altLang="en-US" sz="1600" dirty="0">
              <a:latin typeface="HYGothic-Extra"/>
              <a:ea typeface="HYGothic-Extra"/>
            </a:endParaRPr>
          </a:p>
          <a:p>
            <a:r>
              <a:rPr lang="en-US" altLang="ko-KR" sz="1600" dirty="0">
                <a:ea typeface="+mn-lt"/>
                <a:cs typeface="+mn-lt"/>
              </a:rPr>
              <a:t>background(255); </a:t>
            </a:r>
            <a:endParaRPr lang="ko-KR" dirty="0" smtClean="0"/>
          </a:p>
          <a:p>
            <a:r>
              <a:rPr lang="en-US" altLang="ko-KR" sz="1600" dirty="0" smtClean="0">
                <a:ea typeface="+mn-lt"/>
                <a:cs typeface="+mn-lt"/>
              </a:rPr>
              <a:t>size(1000, 800, P3D); //FOR 3D REFRESENTATIVE, USE P3D!</a:t>
            </a:r>
            <a:endParaRPr lang="ko-KR" dirty="0" smtClean="0"/>
          </a:p>
          <a:p>
            <a:r>
              <a:rPr lang="en-US" altLang="ko-KR" sz="1600" dirty="0" err="1" smtClean="0">
                <a:ea typeface="+mn-lt"/>
                <a:cs typeface="+mn-lt"/>
              </a:rPr>
              <a:t>colorMode</a:t>
            </a:r>
            <a:r>
              <a:rPr lang="en-US" altLang="ko-KR" sz="1600" dirty="0" smtClean="0">
                <a:ea typeface="+mn-lt"/>
                <a:cs typeface="+mn-lt"/>
              </a:rPr>
              <a:t>(RGB</a:t>
            </a:r>
            <a:r>
              <a:rPr lang="en-US" altLang="ko-KR" sz="1600" dirty="0">
                <a:ea typeface="+mn-lt"/>
                <a:cs typeface="+mn-lt"/>
              </a:rPr>
              <a:t>, 256); </a:t>
            </a:r>
            <a:endParaRPr lang="ko-KR" altLang="en-US" dirty="0">
              <a:ea typeface="맑은 고딕" panose="020B0503020000020004" pitchFamily="34" charset="-127"/>
              <a:cs typeface="+mn-lt"/>
            </a:endParaRPr>
          </a:p>
          <a:p>
            <a:r>
              <a:rPr lang="en-US" altLang="ko-KR" sz="1600" dirty="0" err="1">
                <a:ea typeface="+mn-lt"/>
                <a:cs typeface="+mn-lt"/>
              </a:rPr>
              <a:t>println</a:t>
            </a:r>
            <a:r>
              <a:rPr lang="en-US" altLang="ko-KR" sz="1600" dirty="0">
                <a:ea typeface="+mn-lt"/>
                <a:cs typeface="+mn-lt"/>
              </a:rPr>
              <a:t>(</a:t>
            </a:r>
            <a:r>
              <a:rPr lang="en-US" altLang="ko-KR" sz="1600" dirty="0" err="1">
                <a:ea typeface="+mn-lt"/>
                <a:cs typeface="+mn-lt"/>
              </a:rPr>
              <a:t>Serial.list</a:t>
            </a:r>
            <a:r>
              <a:rPr lang="en-US" altLang="ko-KR" sz="1600" dirty="0">
                <a:ea typeface="+mn-lt"/>
                <a:cs typeface="+mn-lt"/>
              </a:rPr>
              <a:t>());</a:t>
            </a:r>
            <a:endParaRPr lang="ko-KR" dirty="0"/>
          </a:p>
          <a:p>
            <a:r>
              <a:rPr lang="en-US" altLang="ko-KR" sz="1600" dirty="0" err="1">
                <a:ea typeface="+mn-lt"/>
                <a:cs typeface="+mn-lt"/>
              </a:rPr>
              <a:t>mPort</a:t>
            </a:r>
            <a:r>
              <a:rPr lang="en-US" altLang="ko-KR" sz="1600" dirty="0">
                <a:ea typeface="+mn-lt"/>
                <a:cs typeface="+mn-lt"/>
              </a:rPr>
              <a:t> = new Serial(this, </a:t>
            </a:r>
            <a:r>
              <a:rPr lang="en-US" altLang="ko-KR" sz="1600" dirty="0" err="1">
                <a:ea typeface="+mn-lt"/>
                <a:cs typeface="+mn-lt"/>
              </a:rPr>
              <a:t>Serial.list</a:t>
            </a:r>
            <a:r>
              <a:rPr lang="en-US" altLang="ko-KR" sz="1600" dirty="0">
                <a:ea typeface="+mn-lt"/>
                <a:cs typeface="+mn-lt"/>
              </a:rPr>
              <a:t>()[2],115200);</a:t>
            </a:r>
            <a:endParaRPr lang="ko-KR" dirty="0"/>
          </a:p>
          <a:p>
            <a:r>
              <a:rPr lang="en-US" altLang="ko-KR" sz="1600" dirty="0">
                <a:ea typeface="+mn-lt"/>
                <a:cs typeface="+mn-lt"/>
              </a:rPr>
              <a:t>} </a:t>
            </a:r>
            <a:endParaRPr lang="ko-KR" dirty="0"/>
          </a:p>
          <a:p>
            <a:endParaRPr lang="ko-KR" altLang="en-US" sz="1600" dirty="0">
              <a:latin typeface="HYGothic-Extra"/>
              <a:ea typeface="HYGothic-Extra"/>
            </a:endParaRPr>
          </a:p>
          <a:p>
            <a:endParaRPr lang="en-US" sz="1600" dirty="0"/>
          </a:p>
          <a:p>
            <a:endParaRPr lang="ko-KR" altLang="en-US" sz="16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612670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2366EBA-92FD-44AE-87A9-25E5135EB2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37F5FC-01F7-4EB4-81E7-C27D917E95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4B0CFF10-4805-4BFA-961B-1F60DAEB94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xmlns="" id="{BE054536-C03E-4857-B4AE-D687A58F9A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xmlns="" id="{FE33E51C-23D8-43F5-98C4-A2ED2C4C99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xmlns="" id="{89E18891-DEB2-4CFD-A907-2868B2A910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xmlns="" id="{0002C1BB-DB60-4314-A2FC-203E54D94C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xmlns="" id="{9B75BDFA-6D78-4FB1-9F21-5280855C49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xmlns="" id="{0B632D6B-A327-41AB-BBCF-9A03AD2AB7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xmlns="" id="{F514BBC5-1736-4813-BECB-5A6B6738E5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xmlns="" id="{94A2C868-7AEC-4209-BFA3-7185B11D33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xmlns="" id="{FF56CB70-2B25-4695-ADC8-6092D0D112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xmlns="" id="{BA411BEF-2182-4458-B9AF-1634B5C23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xmlns="" id="{53F27E63-3F11-4C85-AC72-1EE8508C4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xmlns="" id="{68B589BA-F70F-4E0B-94B9-EEB83EDF3F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xmlns="" id="{9D0B991D-CB0A-415F-8D77-A5565F66F0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xmlns="" id="{701E99DE-74F0-41D1-BBF4-5A57053BB6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xmlns="" id="{C02EE40A-8F17-4182-9495-9506463B79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xmlns="" id="{924210CA-0A35-4127-925F-D4084B7DC3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xmlns="" id="{DC13CEF1-DD2D-474C-B81C-820CEF3D9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xmlns="" id="{F889481A-8038-43E6-8EF1-A5F802CEDF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xmlns="" id="{128BD14A-9093-4854-A73A-F666B2ED2D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22D884F4-76EC-4371-B903-E79CF191E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xmlns="" id="{7C462C46-EFB7-4580-9921-DFC346FCC3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6CB178-9CEF-42DA-877C-9398A5F9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485" y="841375"/>
            <a:ext cx="6230857" cy="123057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600" dirty="0" err="1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프로세싱</a:t>
            </a:r>
            <a:r>
              <a:rPr lang="ko-KR" altLang="en-US" sz="3600" dirty="0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 코드</a:t>
            </a:r>
            <a:endParaRPr lang="ko-KR" altLang="en-US" sz="3600" dirty="0">
              <a:solidFill>
                <a:schemeClr val="accent1"/>
              </a:solidFill>
              <a:latin typeface="HYGothic-Extra"/>
              <a:ea typeface="HYGothic-Extra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xmlns="" id="{B8B918B4-AB10-4E3A-916E-A9625586EA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79B04-725A-4EA8-8A7D-A292A24F4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487" y="1840168"/>
            <a:ext cx="6123783" cy="5057273"/>
          </a:xfrm>
        </p:spPr>
        <p:txBody>
          <a:bodyPr anchor="t">
            <a:normAutofit fontScale="92500" lnSpcReduction="20000"/>
          </a:bodyPr>
          <a:lstStyle/>
          <a:p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프로세싱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 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화면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 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출력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 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코드</a:t>
            </a:r>
          </a:p>
          <a:p>
            <a:r>
              <a:rPr lang="en-US" sz="1600" dirty="0">
                <a:ea typeface="+mn-lt"/>
                <a:cs typeface="+mn-lt"/>
              </a:rPr>
              <a:t>background(0);</a:t>
            </a:r>
            <a:endParaRPr lang="en-US" sz="1600" dirty="0"/>
          </a:p>
          <a:p>
            <a:r>
              <a:rPr lang="en-US" sz="1600" dirty="0" err="1">
                <a:ea typeface="+mn-lt"/>
                <a:cs typeface="+mn-lt"/>
              </a:rPr>
              <a:t>pushMatrix</a:t>
            </a:r>
            <a:r>
              <a:rPr lang="en-US" sz="1600" dirty="0" smtClean="0">
                <a:ea typeface="+mn-lt"/>
                <a:cs typeface="+mn-lt"/>
              </a:rPr>
              <a:t>();</a:t>
            </a:r>
            <a:endParaRPr lang="en-US" altLang="ko-KR" dirty="0"/>
          </a:p>
          <a:p>
            <a:r>
              <a:rPr lang="en-US" sz="1600" dirty="0">
                <a:ea typeface="+mn-lt"/>
                <a:cs typeface="+mn-lt"/>
              </a:rPr>
              <a:t>fill(200);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translate(width/2 + 150 + Door, height/2, -50); 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box(300, 280, 70); </a:t>
            </a:r>
            <a:endParaRPr lang="en-US" dirty="0"/>
          </a:p>
          <a:p>
            <a:r>
              <a:rPr lang="en-US" sz="1600" dirty="0" err="1">
                <a:ea typeface="+mn-lt"/>
                <a:cs typeface="+mn-lt"/>
              </a:rPr>
              <a:t>popMatrix</a:t>
            </a:r>
            <a:r>
              <a:rPr lang="en-US" sz="1600" dirty="0">
                <a:ea typeface="+mn-lt"/>
                <a:cs typeface="+mn-lt"/>
              </a:rPr>
              <a:t>();</a:t>
            </a:r>
            <a:endParaRPr lang="en-US" dirty="0"/>
          </a:p>
          <a:p>
            <a:r>
              <a:rPr lang="en-US" sz="1600" dirty="0" err="1">
                <a:ea typeface="+mn-lt"/>
                <a:cs typeface="+mn-lt"/>
              </a:rPr>
              <a:t>pushMatrix</a:t>
            </a:r>
            <a:r>
              <a:rPr lang="en-US" sz="1600" dirty="0">
                <a:ea typeface="+mn-lt"/>
                <a:cs typeface="+mn-lt"/>
              </a:rPr>
              <a:t>();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fill(150);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translate(width/2 - 280, height/2, -100);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box(560, 280, 70);</a:t>
            </a:r>
            <a:endParaRPr lang="en-US" dirty="0"/>
          </a:p>
          <a:p>
            <a:r>
              <a:rPr lang="en-US" sz="1600" dirty="0" err="1">
                <a:ea typeface="+mn-lt"/>
                <a:cs typeface="+mn-lt"/>
              </a:rPr>
              <a:t>popMatrix</a:t>
            </a:r>
            <a:r>
              <a:rPr lang="en-US" sz="1600" dirty="0">
                <a:ea typeface="+mn-lt"/>
                <a:cs typeface="+mn-lt"/>
              </a:rPr>
              <a:t>();</a:t>
            </a:r>
            <a:endParaRPr lang="en-US" dirty="0"/>
          </a:p>
          <a:p>
            <a:r>
              <a:rPr lang="en-US" sz="1600" dirty="0" err="1">
                <a:ea typeface="+mn-lt"/>
                <a:cs typeface="+mn-lt"/>
              </a:rPr>
              <a:t>pushMatrix</a:t>
            </a:r>
            <a:r>
              <a:rPr lang="en-US" sz="1600" dirty="0">
                <a:ea typeface="+mn-lt"/>
                <a:cs typeface="+mn-lt"/>
              </a:rPr>
              <a:t>();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fill(150);</a:t>
            </a:r>
            <a:endParaRPr lang="en-US" dirty="0"/>
          </a:p>
          <a:p>
            <a:endParaRPr lang="en-US" sz="1600" dirty="0"/>
          </a:p>
          <a:p>
            <a:endParaRPr lang="ko-KR" altLang="en-US" sz="16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164316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2366EBA-92FD-44AE-87A9-25E5135EB2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37F5FC-01F7-4EB4-81E7-C27D917E95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4B0CFF10-4805-4BFA-961B-1F60DAEB94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xmlns="" id="{BE054536-C03E-4857-B4AE-D687A58F9A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xmlns="" id="{FE33E51C-23D8-43F5-98C4-A2ED2C4C99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xmlns="" id="{89E18891-DEB2-4CFD-A907-2868B2A910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xmlns="" id="{0002C1BB-DB60-4314-A2FC-203E54D94C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xmlns="" id="{9B75BDFA-6D78-4FB1-9F21-5280855C49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xmlns="" id="{0B632D6B-A327-41AB-BBCF-9A03AD2AB7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xmlns="" id="{F514BBC5-1736-4813-BECB-5A6B6738E5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xmlns="" id="{94A2C868-7AEC-4209-BFA3-7185B11D33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xmlns="" id="{FF56CB70-2B25-4695-ADC8-6092D0D112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xmlns="" id="{BA411BEF-2182-4458-B9AF-1634B5C23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xmlns="" id="{53F27E63-3F11-4C85-AC72-1EE8508C4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xmlns="" id="{68B589BA-F70F-4E0B-94B9-EEB83EDF3F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xmlns="" id="{9D0B991D-CB0A-415F-8D77-A5565F66F0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xmlns="" id="{701E99DE-74F0-41D1-BBF4-5A57053BB6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xmlns="" id="{C02EE40A-8F17-4182-9495-9506463B79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xmlns="" id="{924210CA-0A35-4127-925F-D4084B7DC3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xmlns="" id="{DC13CEF1-DD2D-474C-B81C-820CEF3D9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xmlns="" id="{F889481A-8038-43E6-8EF1-A5F802CEDF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xmlns="" id="{128BD14A-9093-4854-A73A-F666B2ED2D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22D884F4-76EC-4371-B903-E79CF191E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xmlns="" id="{7C462C46-EFB7-4580-9921-DFC346FCC3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6CB178-9CEF-42DA-877C-9398A5F9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485" y="841375"/>
            <a:ext cx="6230857" cy="123057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600" dirty="0" err="1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프로세싱</a:t>
            </a:r>
            <a:r>
              <a:rPr lang="ko-KR" altLang="en-US" sz="3600" dirty="0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 코드</a:t>
            </a:r>
            <a:endParaRPr lang="ko-KR" altLang="en-US" sz="3600" dirty="0">
              <a:solidFill>
                <a:schemeClr val="accent1"/>
              </a:solidFill>
              <a:latin typeface="HYGothic-Extra"/>
              <a:ea typeface="HYGothic-Extra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xmlns="" id="{B8B918B4-AB10-4E3A-916E-A9625586EA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79B04-725A-4EA8-8A7D-A292A24F4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487" y="1840168"/>
            <a:ext cx="6123783" cy="5057273"/>
          </a:xfrm>
        </p:spPr>
        <p:txBody>
          <a:bodyPr anchor="t">
            <a:normAutofit/>
          </a:bodyPr>
          <a:lstStyle/>
          <a:p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프로세싱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 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화면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 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출력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 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코드</a:t>
            </a:r>
          </a:p>
          <a:p>
            <a:r>
              <a:rPr lang="en-US" sz="1600" dirty="0">
                <a:ea typeface="+mn-lt"/>
                <a:cs typeface="+mn-lt"/>
              </a:rPr>
              <a:t>translate(width/2 + 450, height/2, -100);</a:t>
            </a:r>
          </a:p>
          <a:p>
            <a:r>
              <a:rPr lang="en-US" sz="1600" dirty="0">
                <a:ea typeface="+mn-lt"/>
                <a:cs typeface="+mn-lt"/>
              </a:rPr>
              <a:t>box(260, 280, 70);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 err="1">
                <a:ea typeface="+mn-lt"/>
                <a:cs typeface="+mn-lt"/>
              </a:rPr>
              <a:t>popMatrix</a:t>
            </a:r>
            <a:r>
              <a:rPr lang="en-US" sz="1600" dirty="0">
                <a:ea typeface="+mn-lt"/>
                <a:cs typeface="+mn-lt"/>
              </a:rPr>
              <a:t>();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fill(20, 200, 150);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translate(width/2, height/2 + 150, -50);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box(1500, 20, 1500);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 err="1">
                <a:ea typeface="+mn-lt"/>
                <a:cs typeface="+mn-lt"/>
              </a:rPr>
              <a:t>textSize</a:t>
            </a:r>
            <a:r>
              <a:rPr lang="en-US" sz="1600" dirty="0">
                <a:ea typeface="+mn-lt"/>
                <a:cs typeface="+mn-lt"/>
              </a:rPr>
              <a:t>(24);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fill(249, 250, 50);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text(Door, (int) width/6.0 - 60, 25);</a:t>
            </a:r>
            <a:endParaRPr lang="en-US" dirty="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}</a:t>
            </a:r>
            <a:endParaRPr lang="en-US" dirty="0"/>
          </a:p>
          <a:p>
            <a:endParaRPr lang="en-US" sz="1600" dirty="0"/>
          </a:p>
          <a:p>
            <a:endParaRPr lang="en-US" sz="1600" dirty="0"/>
          </a:p>
          <a:p>
            <a:endParaRPr lang="ko-KR" altLang="en-US" sz="16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530284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2366EBA-92FD-44AE-87A9-25E5135EB2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37F5FC-01F7-4EB4-81E7-C27D917E95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4B0CFF10-4805-4BFA-961B-1F60DAEB94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xmlns="" id="{BE054536-C03E-4857-B4AE-D687A58F9A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xmlns="" id="{FE33E51C-23D8-43F5-98C4-A2ED2C4C99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xmlns="" id="{89E18891-DEB2-4CFD-A907-2868B2A910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xmlns="" id="{0002C1BB-DB60-4314-A2FC-203E54D94C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xmlns="" id="{9B75BDFA-6D78-4FB1-9F21-5280855C49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xmlns="" id="{0B632D6B-A327-41AB-BBCF-9A03AD2AB7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xmlns="" id="{F514BBC5-1736-4813-BECB-5A6B6738E5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xmlns="" id="{94A2C868-7AEC-4209-BFA3-7185B11D33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xmlns="" id="{FF56CB70-2B25-4695-ADC8-6092D0D112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xmlns="" id="{BA411BEF-2182-4458-B9AF-1634B5C23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xmlns="" id="{53F27E63-3F11-4C85-AC72-1EE8508C4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xmlns="" id="{68B589BA-F70F-4E0B-94B9-EEB83EDF3F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xmlns="" id="{9D0B991D-CB0A-415F-8D77-A5565F66F0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xmlns="" id="{701E99DE-74F0-41D1-BBF4-5A57053BB6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xmlns="" id="{C02EE40A-8F17-4182-9495-9506463B79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xmlns="" id="{924210CA-0A35-4127-925F-D4084B7DC3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xmlns="" id="{DC13CEF1-DD2D-474C-B81C-820CEF3D9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xmlns="" id="{F889481A-8038-43E6-8EF1-A5F802CEDF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xmlns="" id="{128BD14A-9093-4854-A73A-F666B2ED2D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22D884F4-76EC-4371-B903-E79CF191E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xmlns="" id="{7C462C46-EFB7-4580-9921-DFC346FCC3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6CB178-9CEF-42DA-877C-9398A5F9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485" y="841375"/>
            <a:ext cx="6230857" cy="123057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600" dirty="0" err="1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프로세싱</a:t>
            </a:r>
            <a:r>
              <a:rPr lang="ko-KR" altLang="en-US" sz="3600" dirty="0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 코드</a:t>
            </a:r>
            <a:endParaRPr lang="ko-KR" altLang="en-US" sz="3600" dirty="0">
              <a:solidFill>
                <a:schemeClr val="accent1"/>
              </a:solidFill>
              <a:latin typeface="HYGothic-Extra"/>
              <a:ea typeface="HYGothic-Extra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xmlns="" id="{B8B918B4-AB10-4E3A-916E-A9625586EA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79B04-725A-4EA8-8A7D-A292A24F4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487" y="1840168"/>
            <a:ext cx="6123783" cy="5057273"/>
          </a:xfrm>
        </p:spPr>
        <p:txBody>
          <a:bodyPr anchor="t">
            <a:normAutofit/>
          </a:bodyPr>
          <a:lstStyle/>
          <a:p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프로세싱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 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데이터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 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입출력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 </a:t>
            </a:r>
            <a:r>
              <a:rPr lang="en-US" altLang="ko-KR" sz="1600" dirty="0" err="1">
                <a:latin typeface="HY견고딕" panose="02030600000101010101" pitchFamily="18" charset="-127"/>
                <a:ea typeface="HY견고딕" panose="02030600000101010101" pitchFamily="18" charset="-127"/>
                <a:cs typeface="+mn-lt"/>
              </a:rPr>
              <a:t>코드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void </a:t>
            </a:r>
            <a:r>
              <a:rPr lang="en-US" sz="1600" dirty="0" err="1">
                <a:ea typeface="+mn-lt"/>
                <a:cs typeface="+mn-lt"/>
              </a:rPr>
              <a:t>serialEvent</a:t>
            </a:r>
            <a:r>
              <a:rPr lang="en-US" sz="1600" dirty="0">
                <a:ea typeface="+mn-lt"/>
                <a:cs typeface="+mn-lt"/>
              </a:rPr>
              <a:t> (Serial </a:t>
            </a:r>
            <a:r>
              <a:rPr lang="en-US" sz="1600" dirty="0" err="1">
                <a:ea typeface="+mn-lt"/>
                <a:cs typeface="+mn-lt"/>
              </a:rPr>
              <a:t>myPort</a:t>
            </a:r>
            <a:r>
              <a:rPr lang="en-US" sz="1600" dirty="0">
                <a:ea typeface="+mn-lt"/>
                <a:cs typeface="+mn-lt"/>
              </a:rPr>
              <a:t>) {</a:t>
            </a:r>
          </a:p>
          <a:p>
            <a:r>
              <a:rPr lang="en-US" sz="1600" dirty="0">
                <a:ea typeface="+mn-lt"/>
                <a:cs typeface="+mn-lt"/>
              </a:rPr>
              <a:t>int </a:t>
            </a:r>
            <a:r>
              <a:rPr lang="en-US" sz="1600" dirty="0" err="1">
                <a:ea typeface="+mn-lt"/>
                <a:cs typeface="+mn-lt"/>
              </a:rPr>
              <a:t>inByte</a:t>
            </a:r>
            <a:r>
              <a:rPr lang="en-US" sz="1600" dirty="0">
                <a:ea typeface="+mn-lt"/>
                <a:cs typeface="+mn-lt"/>
              </a:rPr>
              <a:t> = </a:t>
            </a:r>
            <a:r>
              <a:rPr lang="en-US" sz="1600" dirty="0" err="1">
                <a:ea typeface="+mn-lt"/>
                <a:cs typeface="+mn-lt"/>
              </a:rPr>
              <a:t>myPort.read</a:t>
            </a:r>
            <a:r>
              <a:rPr lang="en-US" sz="1600" dirty="0">
                <a:ea typeface="+mn-lt"/>
                <a:cs typeface="+mn-lt"/>
              </a:rPr>
              <a:t>(); </a:t>
            </a:r>
            <a:endParaRPr lang="en-US" dirty="0"/>
          </a:p>
          <a:p>
            <a:r>
              <a:rPr lang="en-US" sz="1600" dirty="0" err="1">
                <a:ea typeface="+mn-lt"/>
                <a:cs typeface="+mn-lt"/>
              </a:rPr>
              <a:t>println</a:t>
            </a:r>
            <a:r>
              <a:rPr lang="en-US" sz="1600" dirty="0">
                <a:ea typeface="+mn-lt"/>
                <a:cs typeface="+mn-lt"/>
              </a:rPr>
              <a:t>(</a:t>
            </a:r>
            <a:r>
              <a:rPr lang="en-US" sz="1600" dirty="0" err="1">
                <a:ea typeface="+mn-lt"/>
                <a:cs typeface="+mn-lt"/>
              </a:rPr>
              <a:t>inByte</a:t>
            </a:r>
            <a:r>
              <a:rPr lang="en-US" sz="1600" dirty="0">
                <a:ea typeface="+mn-lt"/>
                <a:cs typeface="+mn-lt"/>
              </a:rPr>
              <a:t>); 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Door = </a:t>
            </a:r>
            <a:r>
              <a:rPr lang="en-US" sz="1600" dirty="0" err="1">
                <a:ea typeface="+mn-lt"/>
                <a:cs typeface="+mn-lt"/>
              </a:rPr>
              <a:t>inByte</a:t>
            </a:r>
            <a:r>
              <a:rPr lang="en-US" sz="1600" dirty="0">
                <a:ea typeface="+mn-lt"/>
                <a:cs typeface="+mn-lt"/>
              </a:rPr>
              <a:t>; 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}</a:t>
            </a:r>
            <a:endParaRPr lang="en-US" dirty="0">
              <a:ea typeface="+mn-lt"/>
              <a:cs typeface="+mn-lt"/>
            </a:endParaRP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ko-KR" altLang="en-US" sz="16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969047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84DB7353-7D7A-431B-A5B6-A3845E6F2B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xmlns="" id="{9E8D15D6-6183-4BE1-A315-C7EC9C1A53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xmlns="" id="{82A253FA-4E60-4B4D-94B0-93ECFCF309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xmlns="" id="{E1B39AD1-11BD-457B-822C-A873607F412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xmlns="" id="{CC286005-78D5-4BE4-AA8B-75CDC07E78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xmlns="" id="{09E4A22D-7E83-4F24-97FE-931A93CACC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xmlns="" id="{4351E96B-8DD4-4D5E-A9F0-C47F5F3378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xmlns="" id="{BFF78610-2475-4756-9EC8-5DA7D8902D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xmlns="" id="{C7ACAE44-681D-4CBC-B2AB-E5131DF5A8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xmlns="" id="{CA22E4A0-73AA-4722-9C16-F3AF9A33EC5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xmlns="" id="{BB36E626-EBEB-41C0-B224-8DB049DB4D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xmlns="" id="{D603DEC5-BED4-4DB6-A253-F61CC36742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xmlns="" id="{86AE9DE6-CA9A-479B-A0FB-0E1BAC7A65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xmlns="" id="{16CB8DC8-E75F-4574-A290-AAB7031BE8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xmlns="" id="{1CA657E1-3A52-4C23-AA47-EBB2D5C414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xmlns="" id="{ED4F701B-2A93-464F-A673-54EED5C4C4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xmlns="" id="{9977C34F-F6C9-4749-B201-7B928802DF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xmlns="" id="{3A913E6B-DBE9-4291-A34C-36069ECB8E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xmlns="" id="{7D415C04-AB5C-4B76-9E49-EEBAEE64D04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xmlns="" id="{151FDC11-E872-4EAE-A597-822F9FE17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1B24766B-81CA-44C7-BF11-77A12BA424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1A2F9962-DEB8-461C-8B4C-C0ED0D8A7B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xmlns="" id="{C0672E08-EB09-4B8E-8522-24BBC2CFFD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447AB64-F3EC-4A1F-BFD4-F0F9DB3DAD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xmlns="" id="{6BDBA639-2A71-4A60-A71A-FF1836F546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5E208A8B-5EBD-4532-BE72-26414FA7CFF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xmlns="" id="{15D09196-B338-4AB5-A71B-CFD5FFCA62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xmlns="" id="{F50B4463-128A-4677-A285-C017E6C543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xmlns="" id="{1D9B95CD-F023-4DFA-9678-1E02713F74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xmlns="" id="{1DDF47A8-BE7B-43F3-A500-F5A4656D83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xmlns="" id="{2DD394DE-76FB-42F8-85F2-FD436F4232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xmlns="" id="{B95F2EFB-87E6-4400-AAF3-7EB8B4F156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xmlns="" id="{1D463476-2BC7-418C-9D6F-51444B11A72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xmlns="" id="{24011122-2495-478A-81BF-ABBDEA1DA8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xmlns="" id="{C79E87C5-E5B3-476B-B539-FC9CF4A33B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xmlns="" id="{956029CA-2B38-434D-9044-5FF3A1ECD17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xmlns="" id="{9514CFB6-E8DB-43DC-B1CD-9CC2D4B276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xmlns="" id="{BD8C1FC8-E550-45BE-9F30-822BAB3781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xmlns="" id="{D1646B5D-A7B7-41EC-9591-0E0C0F4F949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xmlns="" id="{E2118E93-481E-4843-987E-378187AA37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xmlns="" id="{77038464-F4E2-47EC-A87F-18469191E3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xmlns="" id="{FB3BBEB1-E146-408F-95B7-EE2F269DE1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xmlns="" id="{C765B285-56EC-47FC-B116-274EBBD61A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xmlns="" id="{CB4A6191-6913-42EA-905E-8A174AE2C9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xmlns="" id="{8ADEEF92-F481-475A-845C-5E940F0D55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xmlns="" id="{D9C506D7-84CB-4057-A44A-465313E7853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xmlns="" id="{7842FC68-61FD-4700-8A22-BB8B071884D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E752CB-B747-4937-9628-8F450C4D5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277" y="2061838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ko-KR" sz="4800" dirty="0">
                <a:latin typeface="HYGothic-Extra"/>
                <a:ea typeface="맑은 고딕"/>
                <a:cs typeface="Calibri Light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0150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xmlns="" id="{F3C5918A-1DC5-4CF3-AA27-00AA3088AA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11">
            <a:extLst>
              <a:ext uri="{FF2B5EF4-FFF2-40B4-BE49-F238E27FC236}">
                <a16:creationId xmlns:a16="http://schemas.microsoft.com/office/drawing/2014/main" xmlns="" id="{B786683A-6FD6-4BF7-B3B0-DC39767739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4274788" y="-15796"/>
            <a:ext cx="7911916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" name="Freeform: Shape 13">
            <a:extLst>
              <a:ext uri="{FF2B5EF4-FFF2-40B4-BE49-F238E27FC236}">
                <a16:creationId xmlns:a16="http://schemas.microsoft.com/office/drawing/2014/main" xmlns="" id="{05169E50-59FB-4AEE-B61D-44A882A4CD2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6249750" y="-6726"/>
            <a:ext cx="5931659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" name="Freeform: Shape 15">
            <a:extLst>
              <a:ext uri="{FF2B5EF4-FFF2-40B4-BE49-F238E27FC236}">
                <a16:creationId xmlns:a16="http://schemas.microsoft.com/office/drawing/2014/main" xmlns="" id="{117C30F0-5A38-4B60-B632-3AF7C27808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5433528" y="-3116"/>
            <a:ext cx="6766974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" name="Freeform: Shape 17">
            <a:extLst>
              <a:ext uri="{FF2B5EF4-FFF2-40B4-BE49-F238E27FC236}">
                <a16:creationId xmlns:a16="http://schemas.microsoft.com/office/drawing/2014/main" xmlns="" id="{A200CBA5-3F2B-4AAC-9F86-99AFECC19C1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953136" y="0"/>
            <a:ext cx="5238864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C8BEDCCD-965F-42FF-8AC7-5BCB93773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928" y="1124998"/>
            <a:ext cx="3456122" cy="4589717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>
                <a:latin typeface="HYGothic-Extra"/>
                <a:ea typeface="HYGothic-Extra"/>
                <a:cs typeface="Calibri Light"/>
              </a:rPr>
              <a:t>목차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4449586-EF50-4025-AA63-A5074E55E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577" y="794042"/>
            <a:ext cx="5427137" cy="5248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>
                <a:latin typeface="HYGothic-Extra"/>
                <a:ea typeface="HYGothic-Extra"/>
              </a:rPr>
              <a:t>1. 프로젝트 목표 및 내용</a:t>
            </a:r>
            <a:endParaRPr lang="ko-KR" altLang="en-US" dirty="0">
              <a:latin typeface="HYGothic-Extra"/>
              <a:ea typeface="HYGothic-Extra"/>
            </a:endParaRPr>
          </a:p>
          <a:p>
            <a:pPr marL="0" indent="0">
              <a:buNone/>
            </a:pPr>
            <a:endParaRPr lang="ko-KR" altLang="en-US" dirty="0">
              <a:latin typeface="HYGothic-Extra"/>
              <a:ea typeface="HYGothic-Extra"/>
            </a:endParaRPr>
          </a:p>
          <a:p>
            <a:pPr marL="0" indent="0">
              <a:buNone/>
            </a:pPr>
            <a:r>
              <a:rPr lang="ko-KR" altLang="en-US">
                <a:latin typeface="HYGothic-Extra"/>
                <a:ea typeface="HYGothic-Extra"/>
              </a:rPr>
              <a:t>2. 프로젝트수행 결과</a:t>
            </a:r>
            <a:endParaRPr lang="ko-KR" altLang="en-US" dirty="0">
              <a:latin typeface="HYGothic-Extra"/>
              <a:ea typeface="HYGothic-Extra"/>
            </a:endParaRPr>
          </a:p>
          <a:p>
            <a:pPr marL="0" indent="0">
              <a:buNone/>
            </a:pPr>
            <a:endParaRPr lang="ko-KR" altLang="en-US" dirty="0">
              <a:latin typeface="HYGothic-Extra"/>
              <a:ea typeface="HYGothic-Extra"/>
            </a:endParaRPr>
          </a:p>
          <a:p>
            <a:pPr marL="0" indent="0">
              <a:buNone/>
            </a:pPr>
            <a:r>
              <a:rPr lang="ko-KR" altLang="en-US">
                <a:latin typeface="HYGothic-Extra"/>
                <a:ea typeface="HYGothic-Extra"/>
              </a:rPr>
              <a:t>3. 프로젝트 수행 영상</a:t>
            </a:r>
            <a:endParaRPr lang="ko-KR" altLang="en-US" dirty="0">
              <a:latin typeface="HYGothic-Extra"/>
              <a:ea typeface="HYGothic-Extra"/>
            </a:endParaRPr>
          </a:p>
        </p:txBody>
      </p:sp>
    </p:spTree>
    <p:extLst>
      <p:ext uri="{BB962C8B-B14F-4D97-AF65-F5344CB8AC3E}">
        <p14:creationId xmlns:p14="http://schemas.microsoft.com/office/powerpoint/2010/main" val="128127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7">
            <a:extLst>
              <a:ext uri="{FF2B5EF4-FFF2-40B4-BE49-F238E27FC236}">
                <a16:creationId xmlns:a16="http://schemas.microsoft.com/office/drawing/2014/main" xmlns="" id="{D75627FE-0AC5-4349-AC08-45A58BEC9B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9">
            <a:extLst>
              <a:ext uri="{FF2B5EF4-FFF2-40B4-BE49-F238E27FC236}">
                <a16:creationId xmlns:a16="http://schemas.microsoft.com/office/drawing/2014/main" xmlns="" id="{F87AAF7B-2090-475D-9C3E-FDC03DD87A8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xmlns="" id="{F2DCEC33-4B31-44BC-99CB-9E4845DC4C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xmlns="" id="{204E0A10-D288-4B22-87A1-737B0A37D1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xmlns="" id="{9A3E042E-4911-425A-84BB-04BF90D077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xmlns="" id="{3A49226D-3129-4C5A-9641-3D03BEEA79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xmlns="" id="{9CC3C315-B515-4DD8-AC22-9D8417B37F2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xmlns="" id="{1A961828-F78F-4D56-A98E-037806C637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xmlns="" id="{739D4F9D-3728-42C1-8302-452D51321C5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xmlns="" id="{B4D9647E-354D-4CA8-B4A7-39172E5EAC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xmlns="" id="{A3EC74E0-5222-4ACC-BCEC-1AA189D3BC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xmlns="" id="{C0AE72B4-084D-42E6-ABED-5FD4650D4B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xmlns="" id="{C9D1F5DD-8D50-4098-8D2B-10E2847527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xmlns="" id="{D48F3941-C3C7-4589-AA46-067F6BB2D0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xmlns="" id="{C16BBE9A-4BE3-4401-82C5-8041DB14E5B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xmlns="" id="{06180330-CCD3-4D14-A652-D60C28252D8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xmlns="" id="{616C90F6-4133-43A5-B47C-7750FE28190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xmlns="" id="{D7C03F90-E828-4414-8A53-92069FFB68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xmlns="" id="{6ADDE443-75AA-4F32-A2EE-272C4347CE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xmlns="" id="{ACD281C1-1D59-453F-A33A-D83E39EB06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xmlns="" id="{60217FAC-29FE-4D6B-9BB4-FF41AA7565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xmlns="" id="{0D3CC33A-6E36-4A72-9965-8E20FB05D1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F128F04E-05CD-4035-A32B-6E9ABAB931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45" name="Rectangle 32">
            <a:extLst>
              <a:ext uri="{FF2B5EF4-FFF2-40B4-BE49-F238E27FC236}">
                <a16:creationId xmlns:a16="http://schemas.microsoft.com/office/drawing/2014/main" xmlns="" id="{BC2574CF-1D35-4994-87BD-5A3378E1AB3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F58EA3-6203-4C13-A3F7-FF3BB6361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59" y="960120"/>
            <a:ext cx="3865695" cy="4171278"/>
          </a:xfrm>
        </p:spPr>
        <p:txBody>
          <a:bodyPr>
            <a:normAutofit/>
          </a:bodyPr>
          <a:lstStyle/>
          <a:p>
            <a:pPr algn="r"/>
            <a:r>
              <a:rPr lang="ko-KR" altLang="en-US" sz="4400">
                <a:solidFill>
                  <a:schemeClr val="tx1"/>
                </a:solidFill>
                <a:latin typeface="HYGothic-Extra"/>
                <a:ea typeface="HYGothic-Extra"/>
                <a:cs typeface="Calibri Light"/>
              </a:rPr>
              <a:t>프로젝트 목표 및 내용</a:t>
            </a:r>
          </a:p>
        </p:txBody>
      </p:sp>
      <p:cxnSp>
        <p:nvCxnSpPr>
          <p:cNvPr id="46" name="Straight Connector 34">
            <a:extLst>
              <a:ext uri="{FF2B5EF4-FFF2-40B4-BE49-F238E27FC236}">
                <a16:creationId xmlns:a16="http://schemas.microsoft.com/office/drawing/2014/main" xmlns="" id="{68B6AB33-DFE6-4FE4-94FE-C9E25424AD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067613-E377-4CC3-BC0E-D1AFB5D26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6053" y="809601"/>
            <a:ext cx="5511800" cy="4171278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10000"/>
              </a:lnSpc>
            </a:pPr>
            <a:endParaRPr lang="ko-KR" altLang="en-US" sz="1000" dirty="0">
              <a:ea typeface="맑은 고딕"/>
            </a:endParaRPr>
          </a:p>
          <a:p>
            <a:pPr>
              <a:lnSpc>
                <a:spcPct val="110000"/>
              </a:lnSpc>
            </a:pPr>
            <a:endParaRPr lang="ko-KR" altLang="en-US" sz="1000" dirty="0">
              <a:ea typeface="맑은 고딕"/>
            </a:endParaRPr>
          </a:p>
          <a:p>
            <a:pPr>
              <a:lnSpc>
                <a:spcPct val="110000"/>
              </a:lnSpc>
            </a:pPr>
            <a:endParaRPr lang="ko-KR" altLang="en-US" sz="1000" dirty="0">
              <a:ea typeface="맑은 고딕"/>
            </a:endParaRPr>
          </a:p>
          <a:p>
            <a:pPr>
              <a:lnSpc>
                <a:spcPct val="110000"/>
              </a:lnSpc>
            </a:pPr>
            <a:endParaRPr lang="ko-KR" altLang="en-US" sz="1000" dirty="0">
              <a:ea typeface="맑은 고딕"/>
            </a:endParaRPr>
          </a:p>
          <a:p>
            <a:pPr>
              <a:lnSpc>
                <a:spcPct val="110000"/>
              </a:lnSpc>
            </a:pPr>
            <a:endParaRPr lang="ko-KR" altLang="en-US" sz="1000" dirty="0">
              <a:ea typeface="맑은 고딕"/>
            </a:endParaRPr>
          </a:p>
          <a:p>
            <a:pPr>
              <a:lnSpc>
                <a:spcPct val="110000"/>
              </a:lnSpc>
            </a:pPr>
            <a:r>
              <a:rPr lang="ko-KR" altLang="en-US" dirty="0">
                <a:latin typeface="HYGothic-Extra"/>
                <a:ea typeface="HYGothic-Extra"/>
              </a:rPr>
              <a:t>목표</a:t>
            </a:r>
            <a:endParaRPr lang="ko-KR" dirty="0">
              <a:latin typeface="HYGothic-Extra"/>
              <a:ea typeface="HYGothic-Extra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ko-KR" altLang="en-US" dirty="0">
                <a:ea typeface="+mn-lt"/>
                <a:cs typeface="+mn-lt"/>
              </a:rPr>
              <a:t> </a:t>
            </a:r>
            <a:r>
              <a:rPr lang="ko-KR" dirty="0" err="1">
                <a:latin typeface="HYGothic-Extra"/>
                <a:ea typeface="HYGothic-Extra"/>
                <a:cs typeface="+mn-lt"/>
              </a:rPr>
              <a:t>라즈베리</a:t>
            </a:r>
            <a:r>
              <a:rPr lang="ko-KR" dirty="0">
                <a:latin typeface="HYGothic-Extra"/>
                <a:ea typeface="HYGothic-Extra"/>
                <a:cs typeface="+mn-lt"/>
              </a:rPr>
              <a:t> 파이의 카메라를 이용하여 사물이 인식될 </a:t>
            </a:r>
            <a:r>
              <a:rPr lang="ko-KR" altLang="en-US" dirty="0">
                <a:latin typeface="HYGothic-Extra"/>
                <a:ea typeface="HYGothic-Extra"/>
                <a:cs typeface="+mn-lt"/>
              </a:rPr>
              <a:t>경우 움직임을</a:t>
            </a:r>
            <a:r>
              <a:rPr lang="ko-KR" dirty="0">
                <a:latin typeface="HYGothic-Extra"/>
                <a:ea typeface="HYGothic-Extra"/>
                <a:cs typeface="+mn-lt"/>
              </a:rPr>
              <a:t> 멈추고 다시 여는 개폐장치 제작</a:t>
            </a:r>
            <a:endParaRPr lang="ko-KR" altLang="en-US" dirty="0">
              <a:latin typeface="HYGothic-Extra"/>
              <a:ea typeface="HYGothic-Extra"/>
              <a:cs typeface="+mn-lt"/>
            </a:endParaRPr>
          </a:p>
          <a:p>
            <a:pPr>
              <a:lnSpc>
                <a:spcPct val="110000"/>
              </a:lnSpc>
            </a:pPr>
            <a:endParaRPr lang="ko-KR" altLang="en-US" dirty="0">
              <a:ea typeface="맑은 고딕"/>
              <a:cs typeface="+mn-lt"/>
            </a:endParaRPr>
          </a:p>
          <a:p>
            <a:pPr>
              <a:lnSpc>
                <a:spcPct val="110000"/>
              </a:lnSpc>
            </a:pPr>
            <a:r>
              <a:rPr lang="ko-KR" altLang="en-US" dirty="0">
                <a:latin typeface="HYGothic-Extra"/>
                <a:ea typeface="HYGothic-Extra"/>
                <a:cs typeface="+mn-lt"/>
              </a:rPr>
              <a:t>변경 내용</a:t>
            </a:r>
            <a:endParaRPr lang="ko-KR" altLang="en-US" dirty="0">
              <a:latin typeface="HYGothic-Extra"/>
              <a:ea typeface="HYGothic-Extra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ko-KR" dirty="0">
                <a:ea typeface="맑은 고딕"/>
                <a:cs typeface="+mn-lt"/>
              </a:rPr>
              <a:t> </a:t>
            </a:r>
            <a:r>
              <a:rPr lang="ko-KR" dirty="0" err="1">
                <a:latin typeface="HYGothic-Extra"/>
                <a:ea typeface="HYGothic-Extra"/>
                <a:cs typeface="+mn-lt"/>
              </a:rPr>
              <a:t>라즈베리</a:t>
            </a:r>
            <a:r>
              <a:rPr lang="ko-KR" dirty="0">
                <a:latin typeface="HYGothic-Extra"/>
                <a:ea typeface="HYGothic-Extra"/>
                <a:cs typeface="+mn-lt"/>
              </a:rPr>
              <a:t> 파이의 카메라 대신 </a:t>
            </a:r>
            <a:r>
              <a:rPr lang="ko-KR" dirty="0" err="1">
                <a:latin typeface="HYGothic-Extra"/>
                <a:ea typeface="HYGothic-Extra"/>
                <a:cs typeface="+mn-lt"/>
              </a:rPr>
              <a:t>아두이노의</a:t>
            </a:r>
            <a:r>
              <a:rPr lang="ko-KR" dirty="0">
                <a:latin typeface="HYGothic-Extra"/>
                <a:ea typeface="HYGothic-Extra"/>
                <a:cs typeface="+mn-lt"/>
              </a:rPr>
              <a:t> 적외선 센서를</a:t>
            </a:r>
            <a:r>
              <a:rPr lang="ko-KR" altLang="en-US" dirty="0">
                <a:latin typeface="HYGothic-Extra"/>
                <a:ea typeface="HYGothic-Extra"/>
                <a:cs typeface="+mn-lt"/>
              </a:rPr>
              <a:t> </a:t>
            </a:r>
            <a:r>
              <a:rPr lang="ko-KR" dirty="0">
                <a:latin typeface="HYGothic-Extra"/>
                <a:ea typeface="HYGothic-Extra"/>
                <a:cs typeface="+mn-lt"/>
              </a:rPr>
              <a:t>이용하여 움직임을 감지 하게 함</a:t>
            </a:r>
            <a:endParaRPr lang="ko-KR" altLang="en-US" dirty="0">
              <a:latin typeface="HYGothic-Extra"/>
              <a:ea typeface="HYGothic-Extra"/>
              <a:cs typeface="+mn-lt"/>
            </a:endParaRPr>
          </a:p>
          <a:p>
            <a:pPr marL="0" indent="0">
              <a:lnSpc>
                <a:spcPct val="110000"/>
              </a:lnSpc>
              <a:buNone/>
            </a:pPr>
            <a:endParaRPr lang="ko-KR" dirty="0">
              <a:latin typeface="HYGothic-Extra"/>
              <a:ea typeface="HYGothic-Extra"/>
              <a:cs typeface="+mn-lt"/>
            </a:endParaRPr>
          </a:p>
          <a:p>
            <a:pPr>
              <a:lnSpc>
                <a:spcPct val="110000"/>
              </a:lnSpc>
            </a:pPr>
            <a:r>
              <a:rPr lang="ko-KR" altLang="en-US" dirty="0">
                <a:latin typeface="HYGothic-Extra"/>
                <a:ea typeface="HYGothic-Extra"/>
                <a:cs typeface="+mn-lt"/>
              </a:rPr>
              <a:t>변경 사유</a:t>
            </a:r>
          </a:p>
          <a:p>
            <a:pPr>
              <a:lnSpc>
                <a:spcPct val="110000"/>
              </a:lnSpc>
              <a:buNone/>
            </a:pPr>
            <a:r>
              <a:rPr lang="ko-KR" dirty="0" err="1">
                <a:latin typeface="HYGothic-Extra"/>
                <a:ea typeface="HYGothic-Extra"/>
                <a:cs typeface="+mn-lt"/>
              </a:rPr>
              <a:t>라즈베리</a:t>
            </a:r>
            <a:r>
              <a:rPr lang="ko-KR" dirty="0">
                <a:latin typeface="HYGothic-Extra"/>
                <a:ea typeface="HYGothic-Extra"/>
                <a:cs typeface="+mn-lt"/>
              </a:rPr>
              <a:t> 파이와 </a:t>
            </a:r>
            <a:r>
              <a:rPr lang="en-US" dirty="0">
                <a:latin typeface="HYGothic-Extra"/>
                <a:ea typeface="+mn-lt"/>
                <a:cs typeface="+mn-lt"/>
              </a:rPr>
              <a:t>PC</a:t>
            </a:r>
            <a:r>
              <a:rPr lang="ko-KR" dirty="0">
                <a:latin typeface="HYGothic-Extra"/>
                <a:ea typeface="HYGothic-Extra"/>
                <a:cs typeface="+mn-lt"/>
              </a:rPr>
              <a:t>와의 연결이 잘 되지 않아 변경하게 </a:t>
            </a:r>
            <a:r>
              <a:rPr lang="ko-KR" altLang="en-US" dirty="0">
                <a:latin typeface="HYGothic-Extra"/>
                <a:ea typeface="HYGothic-Extra"/>
                <a:cs typeface="+mn-lt"/>
              </a:rPr>
              <a:t>됨</a:t>
            </a:r>
            <a:endParaRPr lang="en-US" altLang="ko-KR" dirty="0">
              <a:latin typeface="HYGothic-Extra"/>
              <a:ea typeface="HYGothic-Extra"/>
              <a:cs typeface="+mn-lt"/>
            </a:endParaRPr>
          </a:p>
          <a:p>
            <a:pPr marL="0" indent="0">
              <a:lnSpc>
                <a:spcPct val="110000"/>
              </a:lnSpc>
              <a:buNone/>
            </a:pPr>
            <a:endParaRPr lang="ko-KR" altLang="en-US" sz="1000" dirty="0">
              <a:ea typeface="맑은 고딕"/>
            </a:endParaRPr>
          </a:p>
          <a:p>
            <a:pPr>
              <a:lnSpc>
                <a:spcPct val="110000"/>
              </a:lnSpc>
              <a:buNone/>
            </a:pPr>
            <a:endParaRPr lang="ko-KR" altLang="en-US" sz="1000" dirty="0">
              <a:ea typeface="맑은 고딕"/>
            </a:endParaRPr>
          </a:p>
          <a:p>
            <a:pPr>
              <a:lnSpc>
                <a:spcPct val="110000"/>
              </a:lnSpc>
              <a:buNone/>
            </a:pPr>
            <a:endParaRPr lang="ko-KR" altLang="en-US" sz="1000" dirty="0">
              <a:ea typeface="맑은 고딕" panose="020B0503020000020004" pitchFamily="34" charset="-127"/>
            </a:endParaRPr>
          </a:p>
          <a:p>
            <a:pPr>
              <a:lnSpc>
                <a:spcPct val="110000"/>
              </a:lnSpc>
              <a:buNone/>
            </a:pPr>
            <a:endParaRPr lang="ko-KR" sz="1000" dirty="0">
              <a:ea typeface="맑은 고딕" panose="020B0503020000020004" pitchFamily="34" charset="-127"/>
            </a:endParaRPr>
          </a:p>
          <a:p>
            <a:pPr>
              <a:lnSpc>
                <a:spcPct val="110000"/>
              </a:lnSpc>
              <a:buNone/>
            </a:pPr>
            <a:endParaRPr lang="ko-KR" altLang="en-US" sz="1000" dirty="0">
              <a:ea typeface="맑은 고딕" panose="020B0503020000020004" pitchFamily="34" charset="-127"/>
            </a:endParaRPr>
          </a:p>
          <a:p>
            <a:pPr>
              <a:lnSpc>
                <a:spcPct val="110000"/>
              </a:lnSpc>
              <a:buNone/>
            </a:pPr>
            <a:endParaRPr lang="ko-KR" altLang="en-US" sz="1000" dirty="0">
              <a:ea typeface="맑은 고딕" panose="020B0503020000020004" pitchFamily="34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lang="ko-KR" altLang="en-US" sz="1000" dirty="0"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1339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828D1E49-2A21-4A83-A0E0-FB1597B4B2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088B852E-5494-418B-A833-75CF016A9E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xmlns="" id="{DF31E3C1-1A46-4329-9F80-B576692FEE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xmlns="" id="{294B4592-99CA-47B1-816F-CE2D44F65B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xmlns="" id="{BF690E4C-72F8-4AC5-AF99-562763CC67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xmlns="" id="{F834CDD4-CAB8-4ACC-9AAC-5399C743DE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xmlns="" id="{1AEB045A-6821-475B-A28E-047437ABEF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xmlns="" id="{D9B790C0-3D34-4626-BAFB-6EB473F40C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xmlns="" id="{EDA4D87F-91A4-4628-9A6E-F01820A7EE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xmlns="" id="{045DAB88-124C-459C-A889-DAE9C9BE285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xmlns="" id="{85D44010-1DAA-4CAC-B83F-7E3E8C455D4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xmlns="" id="{E8C01D66-5C93-4A2E-AA74-DE97574EA4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xmlns="" id="{E2E1A6E1-6C4A-47D3-81E2-9F8624F1BB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xmlns="" id="{3E849CB5-4526-49DC-B77B-A20FDB7FFDA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xmlns="" id="{5A18C8A4-FB2A-44C1-93D3-26C6DDFE0C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xmlns="" id="{85D014FD-8C5A-4071-B19E-4910AAB618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xmlns="" id="{A37D7262-3596-4026-9AD4-E94332E526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xmlns="" id="{187E37E0-AAC3-4B33-AF36-334ACCBD33C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xmlns="" id="{409758BB-8A0E-4BEB-BC0C-F410AD98CD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xmlns="" id="{97C4EFE2-9D25-4978-BD9A-873B492702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xmlns="" id="{9CCAF82A-A0E0-4B55-A97B-EFFAE79AF7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xmlns="" id="{4F800DD8-3954-4F73-8807-16F1CFAC1E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xmlns="" id="{84E1C91A-4B06-4852-918C-6380FA986B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53D6BE-B03F-4D84-8018-5DA0A40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tx2"/>
                </a:solidFill>
                <a:latin typeface="HYGothic-Extra"/>
                <a:ea typeface="HYGothic-Extra"/>
                <a:cs typeface="Calibri Light"/>
              </a:rPr>
              <a:t>프로젝트수행 결과 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E972DE0D-2E53-4159-ABD3-C601524262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rgbClr val="BABB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xmlns="" id="{7645B149-3873-4968-9539-43CFCFEEC7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57" r="-1" b="-1"/>
          <a:stretch/>
        </p:blipFill>
        <p:spPr>
          <a:xfrm>
            <a:off x="1103257" y="2416047"/>
            <a:ext cx="4626864" cy="3346704"/>
          </a:xfrm>
          <a:prstGeom prst="rect">
            <a:avLst/>
          </a:prstGeom>
          <a:ln w="12700">
            <a:noFill/>
          </a:ln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5AD5FB6B-43C4-4659-BF95-4F117DCE6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0703" y="2228850"/>
            <a:ext cx="5028928" cy="3699669"/>
          </a:xfrm>
        </p:spPr>
        <p:txBody>
          <a:bodyPr>
            <a:normAutofit/>
          </a:bodyPr>
          <a:lstStyle/>
          <a:p>
            <a:pPr>
              <a:buClr>
                <a:srgbClr val="BABB50"/>
              </a:buClr>
            </a:pPr>
            <a:r>
              <a:rPr lang="ko-KR" altLang="en-US">
                <a:latin typeface="HYGothic-Extra"/>
                <a:ea typeface="HYGothic-Extra"/>
              </a:rPr>
              <a:t>아두이노 키트의 모습</a:t>
            </a:r>
            <a:endParaRPr lang="ko-KR">
              <a:latin typeface="HYGothic-Extra"/>
              <a:ea typeface="HYGothic-Extra"/>
            </a:endParaRPr>
          </a:p>
          <a:p>
            <a:pPr marL="0" indent="0">
              <a:buClr>
                <a:srgbClr val="BABB50"/>
              </a:buClr>
              <a:buNone/>
            </a:pPr>
            <a:r>
              <a:rPr lang="ko-KR" altLang="en-US">
                <a:latin typeface="HYGothic-Extra"/>
                <a:ea typeface="HYGothic-Extra"/>
              </a:rPr>
              <a:t> 모터를 돌려 입력값을 받아 문을 열고 닫는다 </a:t>
            </a:r>
          </a:p>
          <a:p>
            <a:pPr marL="0" indent="0">
              <a:buClr>
                <a:srgbClr val="BABB50"/>
              </a:buClr>
              <a:buNone/>
            </a:pPr>
            <a:r>
              <a:rPr lang="ko-KR" altLang="en-US">
                <a:latin typeface="HYGothic-Extra"/>
                <a:ea typeface="HYGothic-Extra"/>
              </a:rPr>
              <a:t> 두 개의 적외선 센서로 물체를 감지한다</a:t>
            </a:r>
          </a:p>
          <a:p>
            <a:pPr marL="0" indent="0">
              <a:buClr>
                <a:srgbClr val="BABB50"/>
              </a:buClr>
              <a:buNone/>
            </a:pPr>
            <a:endParaRPr lang="ko-KR" altLang="en-US" dirty="0">
              <a:latin typeface="HYGothic-Extra"/>
              <a:ea typeface="HYGothic-Extra"/>
            </a:endParaRPr>
          </a:p>
        </p:txBody>
      </p:sp>
    </p:spTree>
    <p:extLst>
      <p:ext uri="{BB962C8B-B14F-4D97-AF65-F5344CB8AC3E}">
        <p14:creationId xmlns:p14="http://schemas.microsoft.com/office/powerpoint/2010/main" val="3623516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xmlns="" id="{828D1E49-2A21-4A83-A0E0-FB1597B4B2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088B852E-5494-418B-A833-75CF016A9E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xmlns="" id="{DF31E3C1-1A46-4329-9F80-B576692FEE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xmlns="" id="{294B4592-99CA-47B1-816F-CE2D44F65B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xmlns="" id="{BF690E4C-72F8-4AC5-AF99-562763CC67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xmlns="" id="{F834CDD4-CAB8-4ACC-9AAC-5399C743DE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xmlns="" id="{1AEB045A-6821-475B-A28E-047437ABEF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xmlns="" id="{D9B790C0-3D34-4626-BAFB-6EB473F40C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xmlns="" id="{EDA4D87F-91A4-4628-9A6E-F01820A7EE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xmlns="" id="{045DAB88-124C-459C-A889-DAE9C9BE285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xmlns="" id="{85D44010-1DAA-4CAC-B83F-7E3E8C455D4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xmlns="" id="{E8C01D66-5C93-4A2E-AA74-DE97574EA4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xmlns="" id="{E2E1A6E1-6C4A-47D3-81E2-9F8624F1BB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xmlns="" id="{3E849CB5-4526-49DC-B77B-A20FDB7FFDA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xmlns="" id="{5A18C8A4-FB2A-44C1-93D3-26C6DDFE0C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xmlns="" id="{85D014FD-8C5A-4071-B19E-4910AAB618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xmlns="" id="{A37D7262-3596-4026-9AD4-E94332E526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xmlns="" id="{187E37E0-AAC3-4B33-AF36-334ACCBD33C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xmlns="" id="{409758BB-8A0E-4BEB-BC0C-F410AD98CD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xmlns="" id="{97C4EFE2-9D25-4978-BD9A-873B492702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xmlns="" id="{9CCAF82A-A0E0-4B55-A97B-EFFAE79AF7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4">
              <a:extLst>
                <a:ext uri="{FF2B5EF4-FFF2-40B4-BE49-F238E27FC236}">
                  <a16:creationId xmlns:a16="http://schemas.microsoft.com/office/drawing/2014/main" xmlns="" id="{4F800DD8-3954-4F73-8807-16F1CFAC1E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5">
              <a:extLst>
                <a:ext uri="{FF2B5EF4-FFF2-40B4-BE49-F238E27FC236}">
                  <a16:creationId xmlns:a16="http://schemas.microsoft.com/office/drawing/2014/main" xmlns="" id="{84E1C91A-4B06-4852-918C-6380FA986B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53D6BE-B03F-4D84-8018-5DA0A40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tx2"/>
                </a:solidFill>
                <a:latin typeface="HYGothic-Extra"/>
                <a:ea typeface="HYGothic-Extra"/>
                <a:cs typeface="Calibri Light"/>
              </a:rPr>
              <a:t>프로젝트수행 결과 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E972DE0D-2E53-4159-ABD3-C601524262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rgbClr val="97FC1A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전자기기, 벽, 실내, 케이블이(가) 표시된 사진&#10;&#10;높은 신뢰도로 생성된 설명">
            <a:extLst>
              <a:ext uri="{FF2B5EF4-FFF2-40B4-BE49-F238E27FC236}">
                <a16:creationId xmlns:a16="http://schemas.microsoft.com/office/drawing/2014/main" xmlns="" id="{C7072B51-FAAD-44AA-A2B4-EF50429997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57" r="-1" b="-1"/>
          <a:stretch/>
        </p:blipFill>
        <p:spPr>
          <a:xfrm>
            <a:off x="1103257" y="2416047"/>
            <a:ext cx="4626864" cy="3346704"/>
          </a:xfrm>
          <a:prstGeom prst="rect">
            <a:avLst/>
          </a:prstGeom>
          <a:ln w="12700">
            <a:noFill/>
          </a:ln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5AD5FB6B-43C4-4659-BF95-4F117DCE6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8481" y="2219443"/>
            <a:ext cx="6026113" cy="3925446"/>
          </a:xfrm>
        </p:spPr>
        <p:txBody>
          <a:bodyPr>
            <a:normAutofit/>
          </a:bodyPr>
          <a:lstStyle/>
          <a:p>
            <a:pPr>
              <a:buClr>
                <a:srgbClr val="97FC1A"/>
              </a:buClr>
            </a:pPr>
            <a:r>
              <a:rPr lang="ko-KR" altLang="en-US">
                <a:latin typeface="HYGothic-Extra"/>
                <a:ea typeface="HYGothic-Extra"/>
              </a:rPr>
              <a:t>아두이노 키트의 모습</a:t>
            </a:r>
            <a:endParaRPr lang="ko-KR">
              <a:latin typeface="HYGothic-Extra"/>
              <a:ea typeface="HYGothic-Extra"/>
            </a:endParaRPr>
          </a:p>
          <a:p>
            <a:pPr marL="0" indent="0">
              <a:buClr>
                <a:srgbClr val="97FC1A"/>
              </a:buClr>
              <a:buNone/>
            </a:pPr>
            <a:r>
              <a:rPr lang="ko-KR" altLang="en-US">
                <a:latin typeface="HYGothic-Extra"/>
                <a:ea typeface="HYGothic-Extra"/>
              </a:rPr>
              <a:t> 적외선 센서 사이에 물체가 들어오면 LED</a:t>
            </a:r>
            <a:endParaRPr lang="ko-KR" altLang="en-US" dirty="0">
              <a:latin typeface="HYGothic-Extra"/>
              <a:ea typeface="HYGothic-Extra"/>
            </a:endParaRPr>
          </a:p>
          <a:p>
            <a:pPr marL="0" indent="0">
              <a:buClr>
                <a:srgbClr val="97FC1A"/>
              </a:buClr>
              <a:buNone/>
            </a:pPr>
            <a:r>
              <a:rPr lang="ko-KR" altLang="en-US">
                <a:latin typeface="HYGothic-Extra"/>
                <a:ea typeface="HYGothic-Extra"/>
              </a:rPr>
              <a:t> 전구에 빛이 들어온다</a:t>
            </a:r>
          </a:p>
          <a:p>
            <a:pPr marL="0" indent="0">
              <a:buClr>
                <a:srgbClr val="97FC1A"/>
              </a:buClr>
              <a:buNone/>
            </a:pPr>
            <a:r>
              <a:rPr lang="ko-KR" altLang="en-US" dirty="0">
                <a:latin typeface="HYGothic-Extra"/>
                <a:ea typeface="HYGothic-Extra"/>
              </a:rPr>
              <a:t> </a:t>
            </a:r>
            <a:r>
              <a:rPr lang="ko-KR">
                <a:latin typeface="HYGothic-Extra"/>
                <a:ea typeface="HYGothic-Extra"/>
              </a:rPr>
              <a:t>적외선 센서에 물체가 감지되면 문이 닫히지 않는다</a:t>
            </a:r>
            <a:endParaRPr lang="ko-KR" altLang="en-US">
              <a:latin typeface="HYGothic-Extra"/>
              <a:ea typeface="HYGothic-Extra"/>
            </a:endParaRPr>
          </a:p>
          <a:p>
            <a:pPr marL="0" indent="0">
              <a:buClr>
                <a:srgbClr val="97FC1A"/>
              </a:buClr>
              <a:buNone/>
            </a:pPr>
            <a:endParaRPr lang="ko-KR" altLang="en-US" dirty="0">
              <a:latin typeface="HYGothic-Extra"/>
              <a:ea typeface="HYGothic-Extra"/>
            </a:endParaRPr>
          </a:p>
        </p:txBody>
      </p:sp>
    </p:spTree>
    <p:extLst>
      <p:ext uri="{BB962C8B-B14F-4D97-AF65-F5344CB8AC3E}">
        <p14:creationId xmlns:p14="http://schemas.microsoft.com/office/powerpoint/2010/main" val="1649872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71">
            <a:extLst>
              <a:ext uri="{FF2B5EF4-FFF2-40B4-BE49-F238E27FC236}">
                <a16:creationId xmlns:a16="http://schemas.microsoft.com/office/drawing/2014/main" xmlns="" id="{828D1E49-2A21-4A83-A0E0-FB1597B4B2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73">
            <a:extLst>
              <a:ext uri="{FF2B5EF4-FFF2-40B4-BE49-F238E27FC236}">
                <a16:creationId xmlns:a16="http://schemas.microsoft.com/office/drawing/2014/main" xmlns="" id="{088B852E-5494-418B-A833-75CF016A9E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>
              <a:extLst>
                <a:ext uri="{FF2B5EF4-FFF2-40B4-BE49-F238E27FC236}">
                  <a16:creationId xmlns:a16="http://schemas.microsoft.com/office/drawing/2014/main" xmlns="" id="{DF31E3C1-1A46-4329-9F80-B576692FEE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xmlns="" id="{294B4592-99CA-47B1-816F-CE2D44F65B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xmlns="" id="{BF690E4C-72F8-4AC5-AF99-562763CC67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xmlns="" id="{F834CDD4-CAB8-4ACC-9AAC-5399C743DE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xmlns="" id="{1AEB045A-6821-475B-A28E-047437ABEF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xmlns="" id="{D9B790C0-3D34-4626-BAFB-6EB473F40C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xmlns="" id="{EDA4D87F-91A4-4628-9A6E-F01820A7EE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xmlns="" id="{045DAB88-124C-459C-A889-DAE9C9BE285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xmlns="" id="{85D44010-1DAA-4CAC-B83F-7E3E8C455D4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xmlns="" id="{E8C01D66-5C93-4A2E-AA74-DE97574EA4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xmlns="" id="{E2E1A6E1-6C4A-47D3-81E2-9F8624F1BB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xmlns="" id="{3E849CB5-4526-49DC-B77B-A20FDB7FFDA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xmlns="" id="{5A18C8A4-FB2A-44C1-93D3-26C6DDFE0C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xmlns="" id="{85D014FD-8C5A-4071-B19E-4910AAB618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xmlns="" id="{A37D7262-3596-4026-9AD4-E94332E526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xmlns="" id="{187E37E0-AAC3-4B33-AF36-334ACCBD33C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xmlns="" id="{409758BB-8A0E-4BEB-BC0C-F410AD98CD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xmlns="" id="{97C4EFE2-9D25-4978-BD9A-873B492702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xmlns="" id="{9CCAF82A-A0E0-4B55-A97B-EFFAE79AF7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xmlns="" id="{4F800DD8-3954-4F73-8807-16F1CFAC1E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xmlns="" id="{84E1C91A-4B06-4852-918C-6380FA986B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53D6BE-B03F-4D84-8018-5DA0A403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tx2"/>
                </a:solidFill>
                <a:latin typeface="HYGothic-Extra"/>
                <a:ea typeface="HYGothic-Extra"/>
                <a:cs typeface="Calibri Light"/>
              </a:rPr>
              <a:t>프로젝트수행 결과 </a:t>
            </a:r>
          </a:p>
        </p:txBody>
      </p:sp>
      <p:sp>
        <p:nvSpPr>
          <p:cNvPr id="71" name="Rectangle 96">
            <a:extLst>
              <a:ext uri="{FF2B5EF4-FFF2-40B4-BE49-F238E27FC236}">
                <a16:creationId xmlns:a16="http://schemas.microsoft.com/office/drawing/2014/main" xmlns="" id="{E972DE0D-2E53-4159-ABD3-C601524262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rgbClr val="CA836E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실내, 전자기기, 벽, 모니터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554033B0-7BE1-4ECB-8260-22198481F2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69" r="-1" b="15975"/>
          <a:stretch/>
        </p:blipFill>
        <p:spPr>
          <a:xfrm>
            <a:off x="1103257" y="2416047"/>
            <a:ext cx="4626864" cy="3346704"/>
          </a:xfrm>
          <a:prstGeom prst="rect">
            <a:avLst/>
          </a:prstGeom>
          <a:ln w="12700">
            <a:noFill/>
          </a:ln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5AD5FB6B-43C4-4659-BF95-4F117DCE6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0703" y="2228850"/>
            <a:ext cx="5028928" cy="3699669"/>
          </a:xfrm>
        </p:spPr>
        <p:txBody>
          <a:bodyPr>
            <a:normAutofit/>
          </a:bodyPr>
          <a:lstStyle/>
          <a:p>
            <a:pPr>
              <a:buClr>
                <a:srgbClr val="CA836E"/>
              </a:buClr>
            </a:pPr>
            <a:r>
              <a:rPr lang="ko-KR" altLang="en-US" dirty="0">
                <a:latin typeface="HYGothic-Extra"/>
                <a:ea typeface="HYGothic-Extra"/>
              </a:rPr>
              <a:t>프로젝트 실행 모습</a:t>
            </a:r>
          </a:p>
          <a:p>
            <a:pPr marL="0" indent="0">
              <a:buClr>
                <a:srgbClr val="CA836E"/>
              </a:buClr>
              <a:buNone/>
            </a:pPr>
            <a:r>
              <a:rPr lang="ko-KR" altLang="en-US" dirty="0">
                <a:latin typeface="HYGothic-Extra"/>
                <a:ea typeface="HYGothic-Extra"/>
              </a:rPr>
              <a:t> </a:t>
            </a:r>
            <a:r>
              <a:rPr lang="ko-KR" altLang="en-US" dirty="0" err="1">
                <a:latin typeface="HYGothic-Extra"/>
                <a:ea typeface="HYGothic-Extra"/>
              </a:rPr>
              <a:t>아두이노를</a:t>
            </a:r>
            <a:r>
              <a:rPr lang="ko-KR" altLang="en-US" dirty="0">
                <a:latin typeface="HYGothic-Extra"/>
                <a:ea typeface="HYGothic-Extra"/>
              </a:rPr>
              <a:t> </a:t>
            </a:r>
            <a:r>
              <a:rPr lang="ko-KR" altLang="en-US" dirty="0" err="1">
                <a:latin typeface="HYGothic-Extra"/>
                <a:ea typeface="HYGothic-Extra"/>
              </a:rPr>
              <a:t>프로세싱에</a:t>
            </a:r>
            <a:r>
              <a:rPr lang="ko-KR" altLang="en-US" dirty="0">
                <a:latin typeface="HYGothic-Extra"/>
                <a:ea typeface="HYGothic-Extra"/>
              </a:rPr>
              <a:t> 연결하여 모니터에 출력한다</a:t>
            </a:r>
          </a:p>
          <a:p>
            <a:pPr marL="0" indent="0">
              <a:buClr>
                <a:srgbClr val="CA836E"/>
              </a:buClr>
              <a:buNone/>
            </a:pPr>
            <a:r>
              <a:rPr lang="ko-KR" altLang="en-US" dirty="0">
                <a:latin typeface="HYGothic-Extra"/>
                <a:ea typeface="HYGothic-Extra"/>
              </a:rPr>
              <a:t> 입력된 바이트 값에 따라 문이 닫히고 열리는 모습</a:t>
            </a:r>
          </a:p>
          <a:p>
            <a:pPr marL="0" indent="0">
              <a:buClr>
                <a:srgbClr val="CA836E"/>
              </a:buClr>
              <a:buNone/>
            </a:pPr>
            <a:r>
              <a:rPr lang="ko-KR" altLang="en-US" dirty="0">
                <a:latin typeface="HYGothic-Extra"/>
                <a:ea typeface="HYGothic-Extra"/>
              </a:rPr>
              <a:t> 장애물이 감지된 경우에는 문이 닫히지 않고 열리기만 한다</a:t>
            </a:r>
          </a:p>
          <a:p>
            <a:pPr marL="0" indent="0">
              <a:buClr>
                <a:srgbClr val="CA836E"/>
              </a:buClr>
              <a:buNone/>
            </a:pPr>
            <a:endParaRPr lang="ko-KR" altLang="en-US">
              <a:latin typeface="HYGothic-Extra"/>
              <a:ea typeface="HYGothic-Extra"/>
            </a:endParaRPr>
          </a:p>
        </p:txBody>
      </p:sp>
    </p:spTree>
    <p:extLst>
      <p:ext uri="{BB962C8B-B14F-4D97-AF65-F5344CB8AC3E}">
        <p14:creationId xmlns:p14="http://schemas.microsoft.com/office/powerpoint/2010/main" val="703299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[SHANA]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2080" y="869634"/>
            <a:ext cx="8504910" cy="4915192"/>
          </a:xfrm>
        </p:spPr>
      </p:pic>
    </p:spTree>
    <p:extLst>
      <p:ext uri="{BB962C8B-B14F-4D97-AF65-F5344CB8AC3E}">
        <p14:creationId xmlns:p14="http://schemas.microsoft.com/office/powerpoint/2010/main" val="2021230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2366EBA-92FD-44AE-87A9-25E5135EB2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37F5FC-01F7-4EB4-81E7-C27D917E95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4B0CFF10-4805-4BFA-961B-1F60DAEB94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xmlns="" id="{BE054536-C03E-4857-B4AE-D687A58F9A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xmlns="" id="{FE33E51C-23D8-43F5-98C4-A2ED2C4C99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xmlns="" id="{89E18891-DEB2-4CFD-A907-2868B2A910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xmlns="" id="{0002C1BB-DB60-4314-A2FC-203E54D94C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xmlns="" id="{9B75BDFA-6D78-4FB1-9F21-5280855C49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xmlns="" id="{0B632D6B-A327-41AB-BBCF-9A03AD2AB7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xmlns="" id="{F514BBC5-1736-4813-BECB-5A6B6738E5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xmlns="" id="{94A2C868-7AEC-4209-BFA3-7185B11D33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xmlns="" id="{FF56CB70-2B25-4695-ADC8-6092D0D112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xmlns="" id="{BA411BEF-2182-4458-B9AF-1634B5C23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xmlns="" id="{53F27E63-3F11-4C85-AC72-1EE8508C4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xmlns="" id="{68B589BA-F70F-4E0B-94B9-EEB83EDF3F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xmlns="" id="{9D0B991D-CB0A-415F-8D77-A5565F66F0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xmlns="" id="{701E99DE-74F0-41D1-BBF4-5A57053BB6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xmlns="" id="{C02EE40A-8F17-4182-9495-9506463B79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xmlns="" id="{924210CA-0A35-4127-925F-D4084B7DC3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xmlns="" id="{DC13CEF1-DD2D-474C-B81C-820CEF3D9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xmlns="" id="{F889481A-8038-43E6-8EF1-A5F802CEDF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xmlns="" id="{128BD14A-9093-4854-A73A-F666B2ED2D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22D884F4-76EC-4371-B903-E79CF191E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xmlns="" id="{7C462C46-EFB7-4580-9921-DFC346FCC3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6CB178-9CEF-42DA-877C-9398A5F9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485" y="841375"/>
            <a:ext cx="6230857" cy="123057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600" dirty="0" err="1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아두이노</a:t>
            </a:r>
            <a:r>
              <a:rPr lang="ko-KR" altLang="en-US" sz="3600" dirty="0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 코드</a:t>
            </a:r>
            <a:endParaRPr lang="ko-KR" altLang="en-US" sz="3600">
              <a:solidFill>
                <a:schemeClr val="accent1"/>
              </a:solidFill>
              <a:latin typeface="HYGothic-Extra"/>
              <a:ea typeface="HYGothic-Extra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xmlns="" id="{B8B918B4-AB10-4E3A-916E-A9625586EA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79B04-725A-4EA8-8A7D-A292A24F4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487" y="2249046"/>
            <a:ext cx="6123783" cy="3802762"/>
          </a:xfrm>
        </p:spPr>
        <p:txBody>
          <a:bodyPr anchor="t">
            <a:normAutofit/>
          </a:bodyPr>
          <a:lstStyle/>
          <a:p>
            <a:r>
              <a:rPr lang="en-US" altLang="ko-KR" sz="1600" dirty="0" err="1">
                <a:latin typeface="HYGothic-Extra"/>
                <a:ea typeface="+mn-lt"/>
                <a:cs typeface="+mn-lt"/>
              </a:rPr>
              <a:t>아두이노</a:t>
            </a:r>
            <a:r>
              <a:rPr lang="en-US" altLang="ko-KR" sz="1600" dirty="0">
                <a:latin typeface="HYGothic-Extra"/>
                <a:ea typeface="+mn-lt"/>
                <a:cs typeface="+mn-lt"/>
              </a:rPr>
              <a:t> </a:t>
            </a:r>
            <a:r>
              <a:rPr lang="en-US" altLang="ko-KR" sz="1600" dirty="0" err="1">
                <a:latin typeface="HYGothic-Extra"/>
                <a:ea typeface="+mn-lt"/>
                <a:cs typeface="+mn-lt"/>
              </a:rPr>
              <a:t>핀모드</a:t>
            </a:r>
            <a:r>
              <a:rPr lang="en-US" altLang="ko-KR" sz="1600" dirty="0">
                <a:latin typeface="HYGothic-Extra"/>
                <a:ea typeface="+mn-lt"/>
                <a:cs typeface="+mn-lt"/>
              </a:rPr>
              <a:t> </a:t>
            </a:r>
            <a:r>
              <a:rPr lang="en-US" altLang="ko-KR" sz="1600" dirty="0" err="1">
                <a:latin typeface="HYGothic-Extra"/>
                <a:ea typeface="+mn-lt"/>
                <a:cs typeface="+mn-lt"/>
              </a:rPr>
              <a:t>세팅</a:t>
            </a:r>
          </a:p>
          <a:p>
            <a:r>
              <a:rPr lang="en-US" altLang="ko-KR" sz="1600" dirty="0">
                <a:ea typeface="+mn-lt"/>
                <a:cs typeface="+mn-lt"/>
              </a:rPr>
              <a:t>void setup() {</a:t>
            </a:r>
            <a:endParaRPr lang="ko-KR" altLang="en-US" sz="1600" dirty="0">
              <a:ea typeface="맑은 고딕"/>
            </a:endParaRPr>
          </a:p>
          <a:p>
            <a:r>
              <a:rPr lang="en-US" altLang="ko-KR" sz="1600" dirty="0" err="1">
                <a:ea typeface="+mn-lt"/>
                <a:cs typeface="+mn-lt"/>
              </a:rPr>
              <a:t>pinMode</a:t>
            </a:r>
            <a:r>
              <a:rPr lang="en-US" altLang="ko-KR" sz="1600" dirty="0">
                <a:ea typeface="+mn-lt"/>
                <a:cs typeface="+mn-lt"/>
              </a:rPr>
              <a:t>(10, OUTPUT);</a:t>
            </a:r>
            <a:endParaRPr lang="ko-KR" dirty="0"/>
          </a:p>
          <a:p>
            <a:r>
              <a:rPr lang="en-US" altLang="ko-KR" sz="1600" dirty="0" err="1">
                <a:ea typeface="+mn-lt"/>
                <a:cs typeface="+mn-lt"/>
              </a:rPr>
              <a:t>pinMode</a:t>
            </a:r>
            <a:r>
              <a:rPr lang="en-US" altLang="ko-KR" sz="1600" dirty="0">
                <a:ea typeface="+mn-lt"/>
                <a:cs typeface="+mn-lt"/>
              </a:rPr>
              <a:t>(</a:t>
            </a:r>
            <a:r>
              <a:rPr lang="en-US" altLang="ko-KR" sz="1600" dirty="0" err="1">
                <a:ea typeface="+mn-lt"/>
                <a:cs typeface="+mn-lt"/>
              </a:rPr>
              <a:t>ledPin</a:t>
            </a:r>
            <a:r>
              <a:rPr lang="en-US" altLang="ko-KR" sz="1600" dirty="0">
                <a:ea typeface="+mn-lt"/>
                <a:cs typeface="+mn-lt"/>
              </a:rPr>
              <a:t>, OUTPUT);</a:t>
            </a:r>
            <a:endParaRPr lang="ko-KR" dirty="0"/>
          </a:p>
          <a:p>
            <a:r>
              <a:rPr lang="en-US" altLang="ko-KR" sz="1600" dirty="0" err="1">
                <a:ea typeface="+mn-lt"/>
                <a:cs typeface="+mn-lt"/>
              </a:rPr>
              <a:t>pinMode</a:t>
            </a:r>
            <a:r>
              <a:rPr lang="en-US" altLang="ko-KR" sz="1600" dirty="0">
                <a:ea typeface="+mn-lt"/>
                <a:cs typeface="+mn-lt"/>
              </a:rPr>
              <a:t>(2, INPUT_PULLUP);</a:t>
            </a:r>
            <a:endParaRPr lang="ko-KR" dirty="0"/>
          </a:p>
          <a:p>
            <a:r>
              <a:rPr lang="en-US" altLang="ko-KR" sz="1600" dirty="0" err="1">
                <a:ea typeface="+mn-lt"/>
                <a:cs typeface="+mn-lt"/>
              </a:rPr>
              <a:t>Serial.begin</a:t>
            </a:r>
            <a:r>
              <a:rPr lang="en-US" altLang="ko-KR" sz="1600" dirty="0">
                <a:ea typeface="+mn-lt"/>
                <a:cs typeface="+mn-lt"/>
              </a:rPr>
              <a:t>(115200);</a:t>
            </a:r>
            <a:r>
              <a:rPr lang="ko-KR" sz="1600" dirty="0">
                <a:ea typeface="+mn-lt"/>
                <a:cs typeface="+mn-lt"/>
              </a:rPr>
              <a:t> </a:t>
            </a:r>
            <a:endParaRPr lang="en-US" altLang="ko-KR" sz="1600" dirty="0" smtClean="0">
              <a:ea typeface="+mn-lt"/>
              <a:cs typeface="+mn-lt"/>
            </a:endParaRPr>
          </a:p>
          <a:p>
            <a:r>
              <a:rPr lang="en-US" altLang="ko-KR" sz="1600" dirty="0" err="1" smtClean="0">
                <a:ea typeface="+mn-lt"/>
                <a:cs typeface="+mn-lt"/>
              </a:rPr>
              <a:t>digitalWrite</a:t>
            </a:r>
            <a:r>
              <a:rPr lang="en-US" altLang="ko-KR" sz="1600" dirty="0" smtClean="0">
                <a:ea typeface="+mn-lt"/>
                <a:cs typeface="+mn-lt"/>
              </a:rPr>
              <a:t>(10</a:t>
            </a:r>
            <a:r>
              <a:rPr lang="en-US" altLang="ko-KR" sz="1600" dirty="0">
                <a:ea typeface="+mn-lt"/>
                <a:cs typeface="+mn-lt"/>
              </a:rPr>
              <a:t>, HIGH);</a:t>
            </a:r>
            <a:endParaRPr lang="ko-KR" dirty="0"/>
          </a:p>
          <a:p>
            <a:r>
              <a:rPr lang="en-US" altLang="ko-KR" sz="1600" dirty="0">
                <a:ea typeface="+mn-lt"/>
                <a:cs typeface="+mn-lt"/>
              </a:rPr>
              <a:t>}</a:t>
            </a:r>
            <a:endParaRPr lang="ko-KR" dirty="0"/>
          </a:p>
          <a:p>
            <a:endParaRPr lang="ko-KR" altLang="en-US" sz="16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694138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2366EBA-92FD-44AE-87A9-25E5135EB2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37F5FC-01F7-4EB4-81E7-C27D917E95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4B0CFF10-4805-4BFA-961B-1F60DAEB94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xmlns="" id="{BE054536-C03E-4857-B4AE-D687A58F9A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xmlns="" id="{FE33E51C-23D8-43F5-98C4-A2ED2C4C99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xmlns="" id="{89E18891-DEB2-4CFD-A907-2868B2A910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xmlns="" id="{0002C1BB-DB60-4314-A2FC-203E54D94C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xmlns="" id="{9B75BDFA-6D78-4FB1-9F21-5280855C49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xmlns="" id="{0B632D6B-A327-41AB-BBCF-9A03AD2AB7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xmlns="" id="{F514BBC5-1736-4813-BECB-5A6B6738E5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xmlns="" id="{94A2C868-7AEC-4209-BFA3-7185B11D33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xmlns="" id="{FF56CB70-2B25-4695-ADC8-6092D0D112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xmlns="" id="{BA411BEF-2182-4458-B9AF-1634B5C23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xmlns="" id="{53F27E63-3F11-4C85-AC72-1EE8508C4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xmlns="" id="{68B589BA-F70F-4E0B-94B9-EEB83EDF3F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xmlns="" id="{9D0B991D-CB0A-415F-8D77-A5565F66F0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xmlns="" id="{701E99DE-74F0-41D1-BBF4-5A57053BB6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xmlns="" id="{C02EE40A-8F17-4182-9495-9506463B79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xmlns="" id="{924210CA-0A35-4127-925F-D4084B7DC3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xmlns="" id="{DC13CEF1-DD2D-474C-B81C-820CEF3D9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xmlns="" id="{F889481A-8038-43E6-8EF1-A5F802CEDF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xmlns="" id="{128BD14A-9093-4854-A73A-F666B2ED2D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22D884F4-76EC-4371-B903-E79CF191E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xmlns="" id="{7C462C46-EFB7-4580-9921-DFC346FCC3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6CB178-9CEF-42DA-877C-9398A5F9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485" y="841375"/>
            <a:ext cx="6230857" cy="123057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3600" dirty="0" err="1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아두이노</a:t>
            </a:r>
            <a:r>
              <a:rPr lang="ko-KR" altLang="en-US" sz="3600" dirty="0">
                <a:solidFill>
                  <a:schemeClr val="accent1"/>
                </a:solidFill>
                <a:latin typeface="HYGothic-Extra"/>
                <a:ea typeface="HYGothic-Extra"/>
                <a:cs typeface="Calibri Light"/>
              </a:rPr>
              <a:t> 코드</a:t>
            </a:r>
            <a:endParaRPr lang="ko-KR" altLang="en-US" sz="3600">
              <a:solidFill>
                <a:schemeClr val="accent1"/>
              </a:solidFill>
              <a:latin typeface="HYGothic-Extra"/>
              <a:ea typeface="HYGothic-Extra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xmlns="" id="{B8B918B4-AB10-4E3A-916E-A9625586EA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79B04-725A-4EA8-8A7D-A292A24F4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487" y="2249046"/>
            <a:ext cx="6123783" cy="4304566"/>
          </a:xfrm>
        </p:spPr>
        <p:txBody>
          <a:bodyPr anchor="t">
            <a:normAutofit fontScale="92500" lnSpcReduction="10000"/>
          </a:bodyPr>
          <a:lstStyle/>
          <a:p>
            <a:r>
              <a:rPr lang="ko-KR" altLang="en-US" sz="1600" dirty="0" err="1">
                <a:latin typeface="HYGothic-Extra"/>
                <a:ea typeface="HYGothic-Extra"/>
                <a:cs typeface="+mn-lt"/>
              </a:rPr>
              <a:t>아두이노</a:t>
            </a:r>
            <a:r>
              <a:rPr lang="ko-KR" altLang="en-US" sz="1600" dirty="0">
                <a:latin typeface="HYGothic-Extra"/>
                <a:ea typeface="HYGothic-Extra"/>
                <a:cs typeface="+mn-lt"/>
              </a:rPr>
              <a:t> 메인 루프</a:t>
            </a:r>
          </a:p>
          <a:p>
            <a:r>
              <a:rPr lang="en-US" sz="1600" dirty="0">
                <a:ea typeface="+mn-lt"/>
                <a:cs typeface="+mn-lt"/>
              </a:rPr>
              <a:t>void loop() {</a:t>
            </a:r>
            <a:endParaRPr lang="en-US" altLang="ko-KR" sz="1600" dirty="0">
              <a:latin typeface="HYGothic-Extra"/>
              <a:ea typeface="맑은 고딕"/>
            </a:endParaRPr>
          </a:p>
          <a:p>
            <a:r>
              <a:rPr lang="en-US" sz="1600" dirty="0">
                <a:ea typeface="+mn-lt"/>
                <a:cs typeface="+mn-lt"/>
              </a:rPr>
              <a:t>int Door = </a:t>
            </a:r>
            <a:r>
              <a:rPr lang="en-US" sz="1600" dirty="0" err="1">
                <a:ea typeface="+mn-lt"/>
                <a:cs typeface="+mn-lt"/>
              </a:rPr>
              <a:t>analogRead</a:t>
            </a:r>
            <a:r>
              <a:rPr lang="en-US" sz="1600" dirty="0">
                <a:ea typeface="+mn-lt"/>
                <a:cs typeface="+mn-lt"/>
              </a:rPr>
              <a:t>(</a:t>
            </a:r>
            <a:r>
              <a:rPr lang="en-US" sz="1600" dirty="0" err="1">
                <a:ea typeface="+mn-lt"/>
                <a:cs typeface="+mn-lt"/>
              </a:rPr>
              <a:t>resis</a:t>
            </a:r>
            <a:r>
              <a:rPr lang="en-US" sz="1600" dirty="0">
                <a:ea typeface="+mn-lt"/>
                <a:cs typeface="+mn-lt"/>
              </a:rPr>
              <a:t>);</a:t>
            </a:r>
            <a:endParaRPr lang="en-US" dirty="0"/>
          </a:p>
          <a:p>
            <a:r>
              <a:rPr lang="en-US" sz="1600" dirty="0" err="1">
                <a:ea typeface="+mn-lt"/>
                <a:cs typeface="+mn-lt"/>
              </a:rPr>
              <a:t>val</a:t>
            </a:r>
            <a:r>
              <a:rPr lang="en-US" sz="1600" dirty="0">
                <a:ea typeface="+mn-lt"/>
                <a:cs typeface="+mn-lt"/>
              </a:rPr>
              <a:t> = Door / 4; </a:t>
            </a:r>
            <a:r>
              <a:rPr lang="en-US" sz="1600" dirty="0" smtClean="0">
                <a:ea typeface="+mn-lt"/>
                <a:cs typeface="+mn-lt"/>
              </a:rPr>
              <a:t>if(c </a:t>
            </a:r>
            <a:r>
              <a:rPr lang="en-US" sz="1600" dirty="0">
                <a:ea typeface="+mn-lt"/>
                <a:cs typeface="+mn-lt"/>
              </a:rPr>
              <a:t>== 1</a:t>
            </a:r>
            <a:r>
              <a:rPr lang="en-US" sz="1600" dirty="0" smtClean="0">
                <a:ea typeface="+mn-lt"/>
                <a:cs typeface="+mn-lt"/>
              </a:rPr>
              <a:t>){</a:t>
            </a:r>
          </a:p>
          <a:p>
            <a:r>
              <a:rPr lang="en-US" sz="1600" dirty="0" smtClean="0">
                <a:ea typeface="+mn-lt"/>
                <a:cs typeface="+mn-lt"/>
              </a:rPr>
              <a:t>v </a:t>
            </a:r>
            <a:r>
              <a:rPr lang="en-US" sz="1600" dirty="0">
                <a:ea typeface="+mn-lt"/>
                <a:cs typeface="+mn-lt"/>
              </a:rPr>
              <a:t>= </a:t>
            </a:r>
            <a:r>
              <a:rPr lang="en-US" sz="1600" dirty="0" err="1">
                <a:ea typeface="+mn-lt"/>
                <a:cs typeface="+mn-lt"/>
              </a:rPr>
              <a:t>val</a:t>
            </a:r>
            <a:r>
              <a:rPr lang="en-US" sz="1600" dirty="0">
                <a:ea typeface="+mn-lt"/>
                <a:cs typeface="+mn-lt"/>
              </a:rPr>
              <a:t>;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}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if(c == 0</a:t>
            </a:r>
            <a:r>
              <a:rPr lang="en-US" sz="1600" dirty="0" smtClean="0">
                <a:ea typeface="+mn-lt"/>
                <a:cs typeface="+mn-lt"/>
              </a:rPr>
              <a:t>){</a:t>
            </a:r>
          </a:p>
          <a:p>
            <a:r>
              <a:rPr lang="en-US" sz="1600" dirty="0" smtClean="0">
                <a:ea typeface="+mn-lt"/>
                <a:cs typeface="+mn-lt"/>
              </a:rPr>
              <a:t>delay(100</a:t>
            </a:r>
            <a:r>
              <a:rPr lang="en-US" sz="1600" dirty="0">
                <a:ea typeface="+mn-lt"/>
                <a:cs typeface="+mn-lt"/>
              </a:rPr>
              <a:t>);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if(v &lt; </a:t>
            </a:r>
            <a:r>
              <a:rPr lang="en-US" sz="1600" dirty="0" err="1">
                <a:ea typeface="+mn-lt"/>
                <a:cs typeface="+mn-lt"/>
              </a:rPr>
              <a:t>val</a:t>
            </a:r>
            <a:r>
              <a:rPr lang="en-US" sz="1600" dirty="0">
                <a:ea typeface="+mn-lt"/>
                <a:cs typeface="+mn-lt"/>
              </a:rPr>
              <a:t>){ </a:t>
            </a:r>
            <a:endParaRPr lang="en-US" dirty="0"/>
          </a:p>
          <a:p>
            <a:r>
              <a:rPr lang="en-US" sz="1600" dirty="0">
                <a:ea typeface="+mn-lt"/>
                <a:cs typeface="+mn-lt"/>
              </a:rPr>
              <a:t>v = </a:t>
            </a:r>
            <a:r>
              <a:rPr lang="en-US" sz="1600" dirty="0" err="1">
                <a:ea typeface="+mn-lt"/>
                <a:cs typeface="+mn-lt"/>
              </a:rPr>
              <a:t>val</a:t>
            </a:r>
            <a:r>
              <a:rPr lang="en-US" sz="1600" dirty="0">
                <a:ea typeface="+mn-lt"/>
                <a:cs typeface="+mn-lt"/>
              </a:rPr>
              <a:t>;</a:t>
            </a:r>
            <a:endParaRPr lang="en-US" dirty="0"/>
          </a:p>
          <a:p>
            <a:r>
              <a:rPr lang="en-US" sz="1600" dirty="0" err="1">
                <a:ea typeface="+mn-lt"/>
                <a:cs typeface="+mn-lt"/>
              </a:rPr>
              <a:t>Serial.write</a:t>
            </a:r>
            <a:r>
              <a:rPr lang="en-US" sz="1600" dirty="0">
                <a:ea typeface="+mn-lt"/>
                <a:cs typeface="+mn-lt"/>
              </a:rPr>
              <a:t>(v);</a:t>
            </a:r>
            <a:endParaRPr lang="en-US" dirty="0"/>
          </a:p>
          <a:p>
            <a:endParaRPr lang="ko-KR" altLang="en-US" sz="16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050192971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17</TotalTime>
  <Words>162</Words>
  <Application>Microsoft Office PowerPoint</Application>
  <PresentationFormat>와이드스크린</PresentationFormat>
  <Paragraphs>123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HY견고딕</vt:lpstr>
      <vt:lpstr>HY견고딕</vt:lpstr>
      <vt:lpstr>HYMyeongJo-Extra</vt:lpstr>
      <vt:lpstr>맑은 고딕</vt:lpstr>
      <vt:lpstr>Calibri Light</vt:lpstr>
      <vt:lpstr>Rockwell</vt:lpstr>
      <vt:lpstr>Wingdings</vt:lpstr>
      <vt:lpstr>Atlas</vt:lpstr>
      <vt:lpstr> 아두이노를 이용한 안전 개폐장치</vt:lpstr>
      <vt:lpstr>목차</vt:lpstr>
      <vt:lpstr>프로젝트 목표 및 내용</vt:lpstr>
      <vt:lpstr>프로젝트수행 결과 </vt:lpstr>
      <vt:lpstr>프로젝트수행 결과 </vt:lpstr>
      <vt:lpstr>프로젝트수행 결과 </vt:lpstr>
      <vt:lpstr>PowerPoint 프레젠테이션</vt:lpstr>
      <vt:lpstr>아두이노 코드</vt:lpstr>
      <vt:lpstr>아두이노 코드</vt:lpstr>
      <vt:lpstr>아두이노 코드</vt:lpstr>
      <vt:lpstr>프로세싱 코드</vt:lpstr>
      <vt:lpstr>프로세싱 코드</vt:lpstr>
      <vt:lpstr>프로세싱 코드</vt:lpstr>
      <vt:lpstr>프로세싱 코드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Windows 사용자</cp:lastModifiedBy>
  <cp:revision>823</cp:revision>
  <dcterms:created xsi:type="dcterms:W3CDTF">2017-04-12T06:43:19Z</dcterms:created>
  <dcterms:modified xsi:type="dcterms:W3CDTF">2019-06-19T04:42:12Z</dcterms:modified>
</cp:coreProperties>
</file>